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0"/>
  </p:notesMasterIdLst>
  <p:sldIdLst>
    <p:sldId id="256" r:id="rId2"/>
    <p:sldId id="257" r:id="rId3"/>
    <p:sldId id="262" r:id="rId4"/>
    <p:sldId id="594" r:id="rId5"/>
    <p:sldId id="589" r:id="rId6"/>
    <p:sldId id="597" r:id="rId7"/>
    <p:sldId id="598" r:id="rId8"/>
    <p:sldId id="592" r:id="rId9"/>
    <p:sldId id="599" r:id="rId10"/>
    <p:sldId id="600" r:id="rId11"/>
    <p:sldId id="601" r:id="rId12"/>
    <p:sldId id="603" r:id="rId13"/>
    <p:sldId id="604" r:id="rId14"/>
    <p:sldId id="606" r:id="rId15"/>
    <p:sldId id="607" r:id="rId16"/>
    <p:sldId id="609" r:id="rId17"/>
    <p:sldId id="610" r:id="rId18"/>
    <p:sldId id="633" r:id="rId19"/>
    <p:sldId id="611" r:id="rId20"/>
    <p:sldId id="612" r:id="rId21"/>
    <p:sldId id="614" r:id="rId22"/>
    <p:sldId id="615" r:id="rId23"/>
    <p:sldId id="616" r:id="rId24"/>
    <p:sldId id="617" r:id="rId25"/>
    <p:sldId id="619" r:id="rId26"/>
    <p:sldId id="620" r:id="rId27"/>
    <p:sldId id="622" r:id="rId28"/>
    <p:sldId id="618" r:id="rId29"/>
    <p:sldId id="624" r:id="rId30"/>
    <p:sldId id="626" r:id="rId31"/>
    <p:sldId id="629" r:id="rId32"/>
    <p:sldId id="628" r:id="rId33"/>
    <p:sldId id="631" r:id="rId34"/>
    <p:sldId id="632" r:id="rId35"/>
    <p:sldId id="634" r:id="rId36"/>
    <p:sldId id="636" r:id="rId37"/>
    <p:sldId id="637" r:id="rId38"/>
    <p:sldId id="639" r:id="rId39"/>
    <p:sldId id="640" r:id="rId40"/>
    <p:sldId id="645" r:id="rId41"/>
    <p:sldId id="642" r:id="rId42"/>
    <p:sldId id="643" r:id="rId43"/>
    <p:sldId id="646" r:id="rId44"/>
    <p:sldId id="644" r:id="rId45"/>
    <p:sldId id="647" r:id="rId46"/>
    <p:sldId id="648" r:id="rId47"/>
    <p:sldId id="650" r:id="rId48"/>
    <p:sldId id="654" r:id="rId49"/>
    <p:sldId id="651" r:id="rId50"/>
    <p:sldId id="652" r:id="rId51"/>
    <p:sldId id="655" r:id="rId52"/>
    <p:sldId id="656" r:id="rId53"/>
    <p:sldId id="657" r:id="rId54"/>
    <p:sldId id="658" r:id="rId55"/>
    <p:sldId id="659" r:id="rId56"/>
    <p:sldId id="660" r:id="rId57"/>
    <p:sldId id="661" r:id="rId58"/>
    <p:sldId id="663" r:id="rId59"/>
    <p:sldId id="662" r:id="rId60"/>
    <p:sldId id="664" r:id="rId61"/>
    <p:sldId id="665" r:id="rId62"/>
    <p:sldId id="667" r:id="rId63"/>
    <p:sldId id="670" r:id="rId64"/>
    <p:sldId id="668" r:id="rId65"/>
    <p:sldId id="672" r:id="rId66"/>
    <p:sldId id="675" r:id="rId67"/>
    <p:sldId id="678" r:id="rId68"/>
    <p:sldId id="679" r:id="rId69"/>
    <p:sldId id="680" r:id="rId70"/>
    <p:sldId id="681" r:id="rId71"/>
    <p:sldId id="673" r:id="rId72"/>
    <p:sldId id="676" r:id="rId73"/>
    <p:sldId id="706" r:id="rId74"/>
    <p:sldId id="682" r:id="rId75"/>
    <p:sldId id="707" r:id="rId76"/>
    <p:sldId id="694" r:id="rId77"/>
    <p:sldId id="693" r:id="rId78"/>
    <p:sldId id="687" r:id="rId79"/>
    <p:sldId id="688" r:id="rId80"/>
    <p:sldId id="689" r:id="rId81"/>
    <p:sldId id="690" r:id="rId82"/>
    <p:sldId id="691" r:id="rId83"/>
    <p:sldId id="692" r:id="rId84"/>
    <p:sldId id="684" r:id="rId85"/>
    <p:sldId id="695" r:id="rId86"/>
    <p:sldId id="697" r:id="rId87"/>
    <p:sldId id="698" r:id="rId88"/>
    <p:sldId id="699" r:id="rId89"/>
    <p:sldId id="700" r:id="rId90"/>
    <p:sldId id="709" r:id="rId91"/>
    <p:sldId id="702" r:id="rId92"/>
    <p:sldId id="708" r:id="rId93"/>
    <p:sldId id="703" r:id="rId94"/>
    <p:sldId id="704" r:id="rId95"/>
    <p:sldId id="710" r:id="rId96"/>
    <p:sldId id="705" r:id="rId97"/>
    <p:sldId id="674" r:id="rId98"/>
    <p:sldId id="677" r:id="rId99"/>
    <p:sldId id="711" r:id="rId100"/>
    <p:sldId id="712" r:id="rId101"/>
    <p:sldId id="714" r:id="rId102"/>
    <p:sldId id="715" r:id="rId103"/>
    <p:sldId id="716" r:id="rId104"/>
    <p:sldId id="717" r:id="rId105"/>
    <p:sldId id="718" r:id="rId106"/>
    <p:sldId id="719" r:id="rId107"/>
    <p:sldId id="720" r:id="rId108"/>
    <p:sldId id="721" r:id="rId109"/>
    <p:sldId id="722" r:id="rId110"/>
    <p:sldId id="723" r:id="rId111"/>
    <p:sldId id="724" r:id="rId112"/>
    <p:sldId id="725" r:id="rId113"/>
    <p:sldId id="726" r:id="rId114"/>
    <p:sldId id="728" r:id="rId115"/>
    <p:sldId id="729" r:id="rId116"/>
    <p:sldId id="730" r:id="rId117"/>
    <p:sldId id="731" r:id="rId118"/>
    <p:sldId id="727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94694"/>
  </p:normalViewPr>
  <p:slideViewPr>
    <p:cSldViewPr snapToGrid="0">
      <p:cViewPr>
        <p:scale>
          <a:sx n="100" d="100"/>
          <a:sy n="100" d="100"/>
        </p:scale>
        <p:origin x="4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A0CAB-9815-D540-8128-926946DA2C8C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F50EE-363A-D148-9A51-D0F125DF6C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50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C9900-94C0-2565-E007-02298290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9707B3-8231-DE1D-C0A9-9A8A38DE5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D66159-5357-36C7-8653-F83A9A5A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958C-3C2B-3B46-B34B-55B9FE0F60C0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1D8597-2E20-C04A-4908-CCF45BA1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EAD54-28DF-F081-E7E7-46B48E869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83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36E14-1D5F-4228-5CFE-B334B035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8A175-5B2E-145C-F15C-73EA387B5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9FEC0-6C08-D950-7C3A-D7341BDE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41B-8758-9E41-BB1D-C6257E4C39C0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7790BB-48FD-9BA7-6D22-2176833D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0784B-C123-BEDF-D893-8AE19D98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27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7D0126-E3D0-F6F0-FE46-208E09592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04AB3-AFDF-D7D8-07A6-2B4B7E41D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ABA3C-B011-666E-FF04-8E933A528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39A18-E3CD-4945-8A86-16F43772CBA9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1E267-04B2-5EC8-C378-89260D85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BB753-516C-9F48-3B0B-4C49E077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662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4AE97-EF5A-9C16-CCF3-3A0B6311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6130B3-5445-1E2E-8BF0-25728B2AE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13778-91EC-AAC3-0EEA-D9249EF3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A41B-1A98-6245-B6F0-AAA95B75CED0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BBDEFE-34BB-3245-2E0B-9CA12789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D5586-DF92-EB72-1056-3A7753DF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334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89A1F-D501-504A-D4E6-95A9F1CA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18948-57D1-0EC0-C5B4-B7C7999F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2D29E-D0E8-4B0A-7C4B-BF0ED473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60CE-C9CD-C84F-91B5-507F18289D59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5A308-9EDD-2A5F-FBA8-BFECBD89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0693C9-8EFF-B578-5D55-4CB1E90E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90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11D2A-40B5-8052-0EFB-69385073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BAC51-DE89-3A28-D4E9-D615FFC8E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90132B-0CF6-8F58-B6EC-1C9CC499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E1F7A6-8D1F-CF20-5EDE-085E5864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CEC0-7D51-1C4E-A8EB-55CB486968D2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139BC-1C7D-C59A-774C-8617F0C6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D96887-7125-BAE5-028E-DFD3A833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7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084DA-E98D-A172-38D0-53A6BDE2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669AE-6192-C4F2-2B28-F8A6567AE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7F2483-621B-4233-9CD6-116AC11B4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B8C6DC-B198-150C-EB4D-14BDF3D01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969C59-FE8B-830C-E53B-F5A1E0E10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5218E8-1C97-B0C5-080A-A42D7A7E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1B7-7EAD-AD4F-9BE7-1E0C953CC7B3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902477-8F72-F9A6-90D8-7108AD96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16A3B1-A39B-DA58-EE2A-A803E04C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61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BDC0A-FCF0-9A8D-7FD1-FBF38868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4EE119-2272-FDF5-7836-D87E6B9B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5A1D-B1E6-F748-94B4-9B953AEBA49F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2204DB-E264-E4A9-66BD-6DA64340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ECFF81-C691-C997-872B-791BC183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545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0EC8D3-31B1-8331-D8F3-B0C98126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54DA-02BE-BB4A-9AF3-68C3C30DB031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683FF3-5D71-47F0-A0E0-991BDE1E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740EF2-2040-FE81-7E0E-91E98F64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105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2815E-AFC6-9068-5485-F64584A9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21E54-21C4-7898-0E67-0AAF2D061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2602DF-5E33-1E12-83BD-A2C96232A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8CD93-D96B-B79B-6BB3-00DE0C98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AA77-F07A-144D-9A0B-B29E4D2510DC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74679B-9ECC-3A4C-F22C-2A0709FD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017AE5-89BA-2FC6-6E2B-FE085D32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556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A7BFF-14AF-920B-A801-C3E61AEF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D5A23B-C993-33A0-D2D3-9963592AE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C81240-F2AE-F9B6-CBAC-51A61BB66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9AA2FC-035E-32A9-7789-C99B839A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AE69-C881-2A44-A2ED-633B22B5582E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8A93B5-C60C-5E40-2C81-B191C4C0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038D9-14BB-6331-8CEF-DE13B0EA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88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DDD3EE-CDD3-4B45-BFF1-CF41A082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45679-BB35-E37F-4D81-1AF0A995B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ABB85-BB0D-A104-54C5-0098151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123A0-E10D-3641-A752-ED0E7FD2667A}" type="datetime1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AFCD6-F89E-24E3-4C24-1F048344E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105DE-E2B6-51A6-715A-15085F5A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431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37559-2193-C0B3-7477-A2FA07663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1" y="1276005"/>
            <a:ext cx="10920249" cy="195988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Diving into GPUs -</a:t>
            </a:r>
            <a:br>
              <a:rPr kumimoji="1" lang="en-US" altLang="ko-KR" dirty="0"/>
            </a:br>
            <a:r>
              <a:rPr kumimoji="1" lang="en-US" altLang="ko-KR" dirty="0"/>
              <a:t>Fusing, Threading, and Mixing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984F05-2AC8-9CBE-99B0-5BF712400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485" y="5293894"/>
            <a:ext cx="9144000" cy="601579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3500" dirty="0"/>
              <a:t>이승한 </a:t>
            </a:r>
            <a:r>
              <a:rPr kumimoji="1" lang="en-US" altLang="ko-KR" sz="3500" dirty="0"/>
              <a:t>(Seunghan Lee)</a:t>
            </a:r>
            <a:endParaRPr kumimoji="1" lang="ko-KR" alt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6465C-9CEE-51B1-48FE-597B94A650B6}"/>
              </a:ext>
            </a:extLst>
          </p:cNvPr>
          <p:cNvSpPr txBox="1"/>
          <p:nvPr/>
        </p:nvSpPr>
        <p:spPr>
          <a:xfrm>
            <a:off x="1113033" y="3622111"/>
            <a:ext cx="996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huggingface.co</a:t>
            </a:r>
            <a:r>
              <a:rPr lang="ko-KR" altLang="en-US" dirty="0"/>
              <a:t>/</a:t>
            </a:r>
            <a:r>
              <a:rPr lang="ko-KR" altLang="en-US" dirty="0" err="1"/>
              <a:t>spaces</a:t>
            </a:r>
            <a:r>
              <a:rPr lang="ko-KR" altLang="en-US" dirty="0"/>
              <a:t>/</a:t>
            </a:r>
            <a:r>
              <a:rPr lang="ko-KR" altLang="en-US" dirty="0" err="1"/>
              <a:t>nanotron</a:t>
            </a:r>
            <a:r>
              <a:rPr lang="ko-KR" altLang="en-US" dirty="0"/>
              <a:t>/</a:t>
            </a:r>
            <a:r>
              <a:rPr lang="ko-KR" altLang="en-US" dirty="0" err="1"/>
              <a:t>ultrascale-playbook?section</a:t>
            </a:r>
            <a:r>
              <a:rPr lang="ko-KR" altLang="en-US" dirty="0"/>
              <a:t>=</a:t>
            </a:r>
            <a:r>
              <a:rPr lang="ko-KR" altLang="en-US" dirty="0" err="1"/>
              <a:t>high-level_overview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95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C5556-E661-9FBA-E24A-9520B454D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C35C-C6C2-DB29-A381-E8847051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9A14A-057A-430A-11F5-67501E00C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Thread, Warp, Block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thread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단순히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개씩 돌리지 않음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[TWBG]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Thread → Warp → Block → Grid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구조로 묶어 병렬 실행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E.g.,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kernel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호출 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1024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thread/block × 132 SM ≈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135,000 thread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동시에 실행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98BAC-E9E8-6936-B2E9-85F90E52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53BA44F-BBA8-C7F6-E7A1-7440FB92E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455902"/>
              </p:ext>
            </p:extLst>
          </p:nvPr>
        </p:nvGraphicFramePr>
        <p:xfrm>
          <a:off x="502534" y="4112632"/>
          <a:ext cx="10515600" cy="2274570"/>
        </p:xfrm>
        <a:graphic>
          <a:graphicData uri="http://schemas.openxmlformats.org/drawingml/2006/table">
            <a:tbl>
              <a:tblPr/>
              <a:tblGrid>
                <a:gridCol w="2009172">
                  <a:extLst>
                    <a:ext uri="{9D8B030D-6E8A-4147-A177-3AD203B41FA5}">
                      <a16:colId xmlns:a16="http://schemas.microsoft.com/office/drawing/2014/main" val="3426780124"/>
                    </a:ext>
                  </a:extLst>
                </a:gridCol>
                <a:gridCol w="8506428">
                  <a:extLst>
                    <a:ext uri="{9D8B030D-6E8A-4147-A177-3AD203B41FA5}">
                      <a16:colId xmlns:a16="http://schemas.microsoft.com/office/drawing/2014/main" val="231274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73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가장 작은 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실행 단위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(e.g.,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하나의 행렬 원소를 계산</a:t>
                      </a:r>
                      <a:r>
                        <a:rPr lang="en-US" altLang="ko-KR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861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Warp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개의 </a:t>
                      </a: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묶인 단위 → 항상 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같은 명령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동시에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232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</a:t>
                      </a: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Warp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구성됨 </a:t>
                      </a:r>
                      <a:r>
                        <a:rPr lang="en-US" altLang="ko-KR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보통 </a:t>
                      </a:r>
                      <a:r>
                        <a:rPr lang="en-US" altLang="ko-KR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512~1024 </a:t>
                      </a: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486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</a:t>
                      </a: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실행되는 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Block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들의 집합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59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3496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FF9AA-DC33-F01F-2118-6C8390008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CC5A9-0853-5E32-71B1-041DB52E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36555-EE45-BC61-15CD-2F8DE3AA4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표현값의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범위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float32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10^{-38} ~ 10^{38} (80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자릿수 범위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float16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지수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→ 범위 약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10^{-5} ~ 10^{5}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정도로 좁음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bfloat16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지수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→ 범위는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float32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거의 같음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정밀도만 낮음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float8 (e5m2/e4m3)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범위가 매우 좁음 → 큰 값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작은 값을 다루면 빠르게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overflow·underflow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D7431-EDC8-E3E9-8C58-3AAE5EEC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100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CB77D7-E8BA-20D4-AA95-4D94A614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626663"/>
            <a:ext cx="6413500" cy="22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36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FF0BF-8D96-9776-494F-D106F12D8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F5496-4892-A30C-E7BD-A468B8E1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166115-5AC8-CD14-A084-C8BD6365F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정밀도 비교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float32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사이에서도 매우 촘촘하게 수 표현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(10⁻⁷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정도 간격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float16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간격이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10⁻³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정도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bfloat16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간격이 더 크고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(10⁻²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단 몇 개의 값만 표현 가능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 수가 적을수록 “근처 값 끼리 구별 능력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정밀도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떨어짐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9CD7AA-75DD-244A-F9D8-CDC36EEC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101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B0B46-D5A9-4BB7-F019-98EA2CEB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65" y="2863252"/>
            <a:ext cx="7011275" cy="23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55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CC44C-E829-EFDD-FF83-333A87B6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0C202-E6CC-4B2F-F824-15CA5513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F151F3-5934-1490-44FB-72AA29432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Mixed Precision Training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연산의 종류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따라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정밀도를 달리 써서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메모리를 절약하는 훈련 방법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가중치 업데이트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손실 누적 등 민감한 부분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FP16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bfloat16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행렬곱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컨볼루션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 대부분의 대규모 연산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최신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GPU(Hopper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더 과감히 적용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저장에 유리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이렇게 하면 메모리 사용량을 절반 이하로 줄이고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Core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풀로 활용해서 속도는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2~4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빨라짐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ED683-BE3D-B230-5E40-11259638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70145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AB855-6D8E-8FDD-D3D2-211A4C6E1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48376-F472-6497-0172-5E084453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D6676-23AD-2EB2-67C6-6EA4919E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FP16·BF16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혼합정밀 훈련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낮은 정밀도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훈련의 핵심 아이디어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대형 모델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GPT, Llama, DeepSeek)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훈련에서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효율을 극대화하기 위한 핵심 기술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“왜 문제가 생기고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그걸 어떻게 해결하는지”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C27C1-0776-BF71-8E96-40999B729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1678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436F-0A55-D002-5D1E-C88BEC2A1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F9B8F-87E8-6420-22FF-D7115F94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95A3E-260B-34B1-1C84-5A3510A87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(E-1) FP16 (half precision)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사용하면 안되는 이유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FP32(32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표현 가능한 수의 범위가 훨씬 좁고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소수점 이하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정밀도도 낮음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훈련 중에는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아주 작음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이 값들이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소실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되어 학습 멈춤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(=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loss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F7F7D4-8434-3FDC-1140-23EAE4C6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104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A17C42-61EF-5C9B-B20D-BABF32BF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590553"/>
              </p:ext>
            </p:extLst>
          </p:nvPr>
        </p:nvGraphicFramePr>
        <p:xfrm>
          <a:off x="698500" y="3564412"/>
          <a:ext cx="10515600" cy="2239488"/>
        </p:xfrm>
        <a:graphic>
          <a:graphicData uri="http://schemas.openxmlformats.org/drawingml/2006/table">
            <a:tbl>
              <a:tblPr/>
              <a:tblGrid>
                <a:gridCol w="3136900">
                  <a:extLst>
                    <a:ext uri="{9D8B030D-6E8A-4147-A177-3AD203B41FA5}">
                      <a16:colId xmlns:a16="http://schemas.microsoft.com/office/drawing/2014/main" val="3181998755"/>
                    </a:ext>
                  </a:extLst>
                </a:gridCol>
                <a:gridCol w="7378700">
                  <a:extLst>
                    <a:ext uri="{9D8B030D-6E8A-4147-A177-3AD203B41FA5}">
                      <a16:colId xmlns:a16="http://schemas.microsoft.com/office/drawing/2014/main" val="2184658053"/>
                    </a:ext>
                  </a:extLst>
                </a:gridCol>
              </a:tblGrid>
              <a:tr h="5598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46739"/>
                  </a:ext>
                </a:extLst>
              </a:tr>
              <a:tr h="55987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(a)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Underflow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너무 작은 값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1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e−9)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으로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반올림되어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405499"/>
                  </a:ext>
                </a:extLst>
              </a:tr>
              <a:tr h="55987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(b)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Overflow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너무 큰 값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1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e+6)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 무한대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Inf)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날아감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318565"/>
                  </a:ext>
                </a:extLst>
              </a:tr>
              <a:tr h="55987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(c)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Rounding 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계산을 반복하다 보면 작은 반올림 오차가 쌓임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3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6920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2F8F9-A894-29A5-40A0-3B5E8FE6F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1AD4-2AD6-14A0-12C1-74A93A99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BB36F-A01E-3017-8E5A-62A73EF73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(E-2) FP16 only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세 가지 해결책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FP32 copy of weights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마스터 웨이트 유지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 Loss scaling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손실 스케일링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FP32 accumulation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누적 시에는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AB8E31-E4B0-29A5-F612-7F25D536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08147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9589F-9C14-FCD9-D06E-1A32220EC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2DFC2-11C2-2A45-DA92-8C084052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89DC2-18C4-3A7E-422C-BA6E21A6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(E-2) FP16 only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세 가지 해결책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en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FP32 copy of weights (</a:t>
            </a:r>
            <a:r>
              <a:rPr lang="ko-KR" altLang="en-US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마스터 웨이트 유지</a:t>
            </a: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줄 요약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모델의 가중치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계산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진짜 원본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R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보관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3">
              <a:lnSpc>
                <a:spcPct val="150000"/>
              </a:lnSpc>
            </a:pP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작은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 update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반올림되어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더 이상 갱신되지 않음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4">
              <a:lnSpc>
                <a:spcPct val="150000"/>
              </a:lnSpc>
            </a:pPr>
            <a:r>
              <a:rPr lang="en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Optimizer(Adam, SGD)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FP32 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master weight</a:t>
            </a:r>
            <a:r>
              <a:rPr lang="ko-KR" altLang="en-US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업데이트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4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때만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캐스팅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빠르게 연산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A59AF4-D1B9-48D2-4600-62B05ED8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C7EDC-24CE-AFF3-DBBF-DDB5E059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2338619"/>
            <a:ext cx="5461000" cy="8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38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716E-FDF8-9B6D-731B-09611B87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C5BEB-4D5A-3685-5AA3-31A4D7A7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2E61AD-AF85-311A-04D4-803DCEBB9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(E-2) FP16 only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세 가지 해결책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lang="en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 Loss scaling (</a:t>
            </a:r>
            <a:r>
              <a:rPr lang="ko-KR" altLang="en-US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손실 스케일링</a:t>
            </a: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요약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“기울기가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너무 작아서 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사라지는 걸 막기 위해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loss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미리 크게 키워준다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</a:t>
            </a:r>
          </a:p>
          <a:p>
            <a:pPr lvl="3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a) F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loss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scale factor(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1024)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로 곱함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같이 커짐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 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!)</a:t>
            </a:r>
          </a:p>
          <a:p>
            <a:pPr lvl="3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b) Backward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후에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1/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scale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나눠서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원래 값 복원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최종 결과는 동일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계산 과정에서는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underflow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없음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DF77F-F832-FE2A-466C-BF6EF991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8C23D9-FFFD-A5DA-8421-57383560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49" y="1771650"/>
            <a:ext cx="4965700" cy="143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3536B-325F-755E-4510-FBDDB3B82AB8}"/>
              </a:ext>
            </a:extLst>
          </p:cNvPr>
          <p:cNvSpPr txBox="1"/>
          <p:nvPr/>
        </p:nvSpPr>
        <p:spPr>
          <a:xfrm>
            <a:off x="8862849" y="12768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dirty="0" err="1"/>
              <a:t>torch.cuda.amp.GradScaler</a:t>
            </a:r>
            <a:r>
              <a:rPr lang="en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75336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A512C-2FF0-19BC-C7E8-749422D78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67D04-B5F9-AF0F-C0E3-D9D46A1B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F24947-304E-7165-C693-6A860347F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(E-2) FP16 only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세 가지 해결책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(3) </a:t>
            </a:r>
            <a:r>
              <a:rPr lang="en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FP32 accumulation (</a:t>
            </a:r>
            <a:r>
              <a:rPr lang="ko-KR" altLang="en-US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누적 시에는 </a:t>
            </a: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32</a:t>
            </a:r>
            <a:r>
              <a:rPr lang="ko-KR" altLang="en-US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</a:t>
            </a: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줄 요약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16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 계산 중간에 합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평균낼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때는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누적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마지막에만 </a:t>
            </a:r>
            <a:r>
              <a:rPr lang="en" altLang="ko-KR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변환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</a:p>
          <a:p>
            <a:pPr lvl="3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atchnorm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reduction(sum, mean)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연산은 많은 값을 더해야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3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합치면 중간합이 금방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overflow·underflow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누적용 버퍼만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두고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마지막 결과만 </a:t>
            </a:r>
            <a:r>
              <a:rPr lang="en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캐스팅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효과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안정성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속도를 모두 확보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4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4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AA543B-E442-8217-1995-57B6FCB0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7042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8EF43-3EF4-C481-3372-34000E4FA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7532D-C453-A0A7-0649-E52AAB36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8EE47C-EB3D-E52A-D71E-BAC0BDD26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(E-2) FP16 only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세 가지 해결책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EECFB1-7423-5FFC-472F-43CDABE4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109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5AD9E6-2B09-4F53-0A74-D07E83032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43424"/>
              </p:ext>
            </p:extLst>
          </p:nvPr>
        </p:nvGraphicFramePr>
        <p:xfrm>
          <a:off x="559675" y="3026913"/>
          <a:ext cx="11091039" cy="2223004"/>
        </p:xfrm>
        <a:graphic>
          <a:graphicData uri="http://schemas.openxmlformats.org/drawingml/2006/table">
            <a:tbl>
              <a:tblPr/>
              <a:tblGrid>
                <a:gridCol w="2818525">
                  <a:extLst>
                    <a:ext uri="{9D8B030D-6E8A-4147-A177-3AD203B41FA5}">
                      <a16:colId xmlns:a16="http://schemas.microsoft.com/office/drawing/2014/main" val="3807464713"/>
                    </a:ext>
                  </a:extLst>
                </a:gridCol>
                <a:gridCol w="4575501">
                  <a:extLst>
                    <a:ext uri="{9D8B030D-6E8A-4147-A177-3AD203B41FA5}">
                      <a16:colId xmlns:a16="http://schemas.microsoft.com/office/drawing/2014/main" val="236768609"/>
                    </a:ext>
                  </a:extLst>
                </a:gridCol>
                <a:gridCol w="3697013">
                  <a:extLst>
                    <a:ext uri="{9D8B030D-6E8A-4147-A177-3AD203B41FA5}">
                      <a16:colId xmlns:a16="http://schemas.microsoft.com/office/drawing/2014/main" val="4048965634"/>
                    </a:ext>
                  </a:extLst>
                </a:gridCol>
              </a:tblGrid>
              <a:tr h="5557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트릭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문제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506826"/>
                  </a:ext>
                </a:extLst>
              </a:tr>
              <a:tr h="5557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 master weights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FP16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으로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계산하되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가중치로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작은 업데이트가 사라지는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601"/>
                  </a:ext>
                </a:extLst>
              </a:tr>
              <a:tr h="5557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altLang="ko-KR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Loss scaling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Loss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미리 크게 곱해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소실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Underflow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750694"/>
                  </a:ext>
                </a:extLst>
              </a:tr>
              <a:tr h="5557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altLang="ko-KR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 accumulation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덧셈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평균 중간 결과는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비트로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Overflow/Underflow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6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90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3E13F-CAC5-1D95-AC9D-C61345CE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6C0B5-F35C-78CF-B484-FD79BEC2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FA5BB-1742-CF2B-3038-71BA1436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Scheduling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방식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SM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block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동시에 실행할 수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Shared Memory, Register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Thread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수에 따라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 가능한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block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개수가 제한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나머지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“대기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queue)”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들어갔다가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자원이 남으면 실행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ernel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성능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Block/thread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구성을 얼마나 효율적으로 했는지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252A8B-FE76-D65F-67E8-FA9DEFCB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122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768B9-6D3B-7DCF-8D0D-47630F199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61CB5-BD01-D8D1-26AC-A1653732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A0B62-CE75-A95F-FB58-05A49024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(E-3)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더 안정적인 이유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bfloat16 (Brain Float 16)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 비트 수는 같지만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bit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배분이 다름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0.00006 ~ 65504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까지만 표현 가능</a:t>
            </a:r>
          </a:p>
          <a:p>
            <a:pPr lvl="2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BF16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같은 범위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(~10^{-38} ~ 10 ^{38})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BF16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underflow/overflow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거의 없음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Loss scaling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필요 없음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→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대부분의 대형 모델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FP16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대신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BF16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TPU, H100 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BF16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기본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84469-CAEA-9621-6333-1B3C2C0D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110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67A9A60-2E86-67AD-813E-69423CE65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821525"/>
              </p:ext>
            </p:extLst>
          </p:nvPr>
        </p:nvGraphicFramePr>
        <p:xfrm>
          <a:off x="6553200" y="3670037"/>
          <a:ext cx="5511800" cy="1051560"/>
        </p:xfrm>
        <a:graphic>
          <a:graphicData uri="http://schemas.openxmlformats.org/drawingml/2006/table">
            <a:tbl>
              <a:tblPr/>
              <a:tblGrid>
                <a:gridCol w="813601">
                  <a:extLst>
                    <a:ext uri="{9D8B030D-6E8A-4147-A177-3AD203B41FA5}">
                      <a16:colId xmlns:a16="http://schemas.microsoft.com/office/drawing/2014/main" val="2348281992"/>
                    </a:ext>
                  </a:extLst>
                </a:gridCol>
                <a:gridCol w="545299">
                  <a:extLst>
                    <a:ext uri="{9D8B030D-6E8A-4147-A177-3AD203B41FA5}">
                      <a16:colId xmlns:a16="http://schemas.microsoft.com/office/drawing/2014/main" val="2431210156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805018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94238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exp</a:t>
                      </a: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mantissa</a:t>
                      </a: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881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 높지만 표현 범위 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52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낮지만 범위가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80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4962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AB7D6-0DF8-5186-EB92-49559627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0D84B-778C-D785-283E-14ECD306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61A01-8D21-912C-7A83-F1A4A2BE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(E-4)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훈련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나아가면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 속도는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보다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 빠름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H100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FP8 GEMM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BF16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2×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FLOPS)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정밀도와 범위 둘 다 낮아서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불안정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학습이 쉽게 폭주하거나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loss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NaN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터짐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훈련의 기본 아이디어</a:t>
            </a:r>
          </a:p>
          <a:p>
            <a:pPr lvl="2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[FP8]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주요 행렬 연산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QKV, GEMM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[FP16/32] 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중요한 값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마스터 웨이트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옵티마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상태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800" b="1" dirty="0">
              <a:solidFill>
                <a:schemeClr val="tx2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출력은 정규화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normalization)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해서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범위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안에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맞춰줌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예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타일 단위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(1×128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절댓값 최대치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amax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스케일링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작은 범위를 가지므로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데이터를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quantization)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시켜야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884DAF-7591-4742-BE90-EA5B2EAC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65885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533E-26EE-60D9-5B19-C3F2A185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A75FC-CF25-0843-0465-C7713F44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0613-3E6A-9BA9-C055-B742B86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(E-4)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훈련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나아가면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DeepSeek-V3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전략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0173D-81CD-BF0E-A360-06E7C9EF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112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8D9BA24-51AA-02F9-6C68-34091A10C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36775"/>
              </p:ext>
            </p:extLst>
          </p:nvPr>
        </p:nvGraphicFramePr>
        <p:xfrm>
          <a:off x="568870" y="3587749"/>
          <a:ext cx="11072650" cy="2589924"/>
        </p:xfrm>
        <a:graphic>
          <a:graphicData uri="http://schemas.openxmlformats.org/drawingml/2006/table">
            <a:tbl>
              <a:tblPr/>
              <a:tblGrid>
                <a:gridCol w="2687926">
                  <a:extLst>
                    <a:ext uri="{9D8B030D-6E8A-4147-A177-3AD203B41FA5}">
                      <a16:colId xmlns:a16="http://schemas.microsoft.com/office/drawing/2014/main" val="1064862025"/>
                    </a:ext>
                  </a:extLst>
                </a:gridCol>
                <a:gridCol w="4693841">
                  <a:extLst>
                    <a:ext uri="{9D8B030D-6E8A-4147-A177-3AD203B41FA5}">
                      <a16:colId xmlns:a16="http://schemas.microsoft.com/office/drawing/2014/main" val="1457604483"/>
                    </a:ext>
                  </a:extLst>
                </a:gridCol>
                <a:gridCol w="3690883">
                  <a:extLst>
                    <a:ext uri="{9D8B030D-6E8A-4147-A177-3AD203B41FA5}">
                      <a16:colId xmlns:a16="http://schemas.microsoft.com/office/drawing/2014/main" val="1600962383"/>
                    </a:ext>
                  </a:extLst>
                </a:gridCol>
              </a:tblGrid>
              <a:tr h="4316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 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17163"/>
                  </a:ext>
                </a:extLst>
              </a:tr>
              <a:tr h="431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GEMM)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행렬곱은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174757"/>
                  </a:ext>
                </a:extLst>
              </a:tr>
              <a:tr h="431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Master Weight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안정성 위해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090914"/>
                  </a:ext>
                </a:extLst>
              </a:tr>
              <a:tr h="431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Accum</a:t>
                      </a:r>
                      <a:endParaRPr lang="en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덧셈은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84859"/>
                  </a:ext>
                </a:extLst>
              </a:tr>
              <a:tr h="431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(</a:t>
                      </a:r>
                      <a:r>
                        <a:rPr lang="en-US" altLang="ko-KR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m,v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역전파 안정성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448278"/>
                  </a:ext>
                </a:extLst>
              </a:tr>
              <a:tr h="431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Scaling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타일 단위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(1×128, 128×128)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스케일 정규화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outlier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영향을 줄임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6735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35D437-68B0-33B3-81B9-E9069F9C8948}"/>
              </a:ext>
            </a:extLst>
          </p:cNvPr>
          <p:cNvSpPr txBox="1"/>
          <p:nvPr/>
        </p:nvSpPr>
        <p:spPr>
          <a:xfrm>
            <a:off x="8051800" y="1569464"/>
            <a:ext cx="33020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/>
              <a:t>효과</a:t>
            </a:r>
            <a:r>
              <a:rPr lang="en-US" altLang="ko-KR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메모리 </a:t>
            </a:r>
            <a:r>
              <a:rPr lang="en-US" altLang="ko-KR" dirty="0"/>
              <a:t>25~50% </a:t>
            </a:r>
            <a:r>
              <a:rPr lang="ko-KR" altLang="en-US" dirty="0"/>
              <a:t>절약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속도 </a:t>
            </a:r>
            <a:r>
              <a:rPr lang="en-US" altLang="ko-KR" dirty="0"/>
              <a:t>2</a:t>
            </a:r>
            <a:r>
              <a:rPr lang="ko-KR" altLang="en-US" dirty="0"/>
              <a:t>배 이상 향상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품질은 </a:t>
            </a:r>
            <a:r>
              <a:rPr lang="en" altLang="ko-KR" dirty="0"/>
              <a:t>BF16 </a:t>
            </a:r>
            <a:r>
              <a:rPr lang="ko-KR" altLang="en-US" dirty="0"/>
              <a:t>수준에 근접</a:t>
            </a:r>
          </a:p>
        </p:txBody>
      </p:sp>
    </p:spTree>
    <p:extLst>
      <p:ext uri="{BB962C8B-B14F-4D97-AF65-F5344CB8AC3E}">
        <p14:creationId xmlns:p14="http://schemas.microsoft.com/office/powerpoint/2010/main" val="401769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76E34-07F5-D1E4-5605-B42FDA4CE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61583-2679-E2E6-4641-F2E9F2CF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1DBB2-8AF9-96DE-AA5A-07E49648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(E-4)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훈련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나아가면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3521E-3161-7137-474F-311045AE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113</a:t>
            </a:fld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C69731C-AF95-0679-50D6-09746FE8E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81565"/>
              </p:ext>
            </p:extLst>
          </p:nvPr>
        </p:nvGraphicFramePr>
        <p:xfrm>
          <a:off x="850900" y="3556000"/>
          <a:ext cx="8001000" cy="2288859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5050285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011084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87294359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62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 정밀도 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 메모리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절감율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971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누적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0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FP8-LM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72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DeepSeek-V3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FP32/BF16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715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Nanotron FP8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42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099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6573-63E8-D6C7-7E21-D56AC8A5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334ED-672C-6D5A-5279-BB7C9E01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2C8D1-E0CF-6CC3-25DE-9C29AF7E7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(E-4)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훈련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나아가면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57B25F-317A-B4C6-805A-48D290DA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114</a:t>
            </a:fld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55D88A-DADB-BF0A-8422-F7BC7F0EF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81205"/>
              </p:ext>
            </p:extLst>
          </p:nvPr>
        </p:nvGraphicFramePr>
        <p:xfrm>
          <a:off x="850900" y="3556000"/>
          <a:ext cx="8001000" cy="2288859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5050285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011084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87294359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62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 정밀도 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 메모리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절감율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971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누적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0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FP8-LM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72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DeepSeek-V3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FP32/BF16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715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Nanotron FP8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4282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D74BB-403C-FF6A-35CA-2AE6BD2F1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400"/>
              </p:ext>
            </p:extLst>
          </p:nvPr>
        </p:nvGraphicFramePr>
        <p:xfrm>
          <a:off x="5676899" y="484189"/>
          <a:ext cx="6350001" cy="2560320"/>
        </p:xfrm>
        <a:graphic>
          <a:graphicData uri="http://schemas.openxmlformats.org/drawingml/2006/table">
            <a:tbl>
              <a:tblPr/>
              <a:tblGrid>
                <a:gridCol w="3225800">
                  <a:extLst>
                    <a:ext uri="{9D8B030D-6E8A-4147-A177-3AD203B41FA5}">
                      <a16:colId xmlns:a16="http://schemas.microsoft.com/office/drawing/2014/main" val="3398670756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2284021302"/>
                    </a:ext>
                  </a:extLst>
                </a:gridCol>
                <a:gridCol w="2116667">
                  <a:extLst>
                    <a:ext uri="{9D8B030D-6E8A-4147-A177-3AD203B41FA5}">
                      <a16:colId xmlns:a16="http://schemas.microsoft.com/office/drawing/2014/main" val="4061616317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364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 (BF16)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현재 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277870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Master weight (FP32)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안정적 업데이트용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3888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(BF16)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역전파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61697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en" b="1" i="0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accum</a:t>
                      </a: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(FP32)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스텝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06486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m (FP32)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 모멘트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98170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v (FP32)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 모멘트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4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4159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F691C-D1BD-0DF2-4469-CA0330CF4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A6A90-7F1B-48E1-E164-789BF562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57AB1-F7AB-B58F-ADE0-4BD38C70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(E-4)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훈련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나아가면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74BFB-9B0A-40D4-7945-CF1094C4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115</a:t>
            </a:fld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BB84489-30C2-01E1-40AF-FD3F676A3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188262"/>
              </p:ext>
            </p:extLst>
          </p:nvPr>
        </p:nvGraphicFramePr>
        <p:xfrm>
          <a:off x="850900" y="3556000"/>
          <a:ext cx="8001000" cy="2288859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5050285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011084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87294359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62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 정밀도 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 메모리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절감율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971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누적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0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FP8-LM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72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DeepSeek-V3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FP32/BF16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715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Nanotron FP8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4282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7C1134-F9C2-3932-8821-46CD94568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63742"/>
              </p:ext>
            </p:extLst>
          </p:nvPr>
        </p:nvGraphicFramePr>
        <p:xfrm>
          <a:off x="5676899" y="484189"/>
          <a:ext cx="6350001" cy="2560320"/>
        </p:xfrm>
        <a:graphic>
          <a:graphicData uri="http://schemas.openxmlformats.org/drawingml/2006/table">
            <a:tbl>
              <a:tblPr/>
              <a:tblGrid>
                <a:gridCol w="3225800">
                  <a:extLst>
                    <a:ext uri="{9D8B030D-6E8A-4147-A177-3AD203B41FA5}">
                      <a16:colId xmlns:a16="http://schemas.microsoft.com/office/drawing/2014/main" val="3398670756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2284021302"/>
                    </a:ext>
                  </a:extLst>
                </a:gridCol>
                <a:gridCol w="2116667">
                  <a:extLst>
                    <a:ext uri="{9D8B030D-6E8A-4147-A177-3AD203B41FA5}">
                      <a16:colId xmlns:a16="http://schemas.microsoft.com/office/drawing/2014/main" val="4061616317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364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 (FP8)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현재 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277870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Master weight (FP16)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안정적 업데이트용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3888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(FP8)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역전파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61697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en" b="1" i="0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accum</a:t>
                      </a: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(FP16)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스텝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06486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m (FP8)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 모멘트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98170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v (FP16)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 모멘트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4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2416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DA4F7-4D87-0ADF-7629-8C3275C8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FF057-1BED-7448-E7EF-F237D4AB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7E1D3-E4D8-0175-1B20-42FC7736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(E-4)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훈련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나아가면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8E5CB8-62DB-8A39-2F91-79B42037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116</a:t>
            </a:fld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6D63A8-F054-2255-6973-5980FA7C0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57746"/>
              </p:ext>
            </p:extLst>
          </p:nvPr>
        </p:nvGraphicFramePr>
        <p:xfrm>
          <a:off x="850900" y="3556000"/>
          <a:ext cx="8001000" cy="2288859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5050285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011084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87294359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62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 정밀도 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 메모리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절감율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971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누적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0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FP8-LM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72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DeepSeek-V3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FP32/BF16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715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Nanotron FP8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4282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A525C5-7CDD-B86D-32BC-3056685D9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790877"/>
              </p:ext>
            </p:extLst>
          </p:nvPr>
        </p:nvGraphicFramePr>
        <p:xfrm>
          <a:off x="5676899" y="484189"/>
          <a:ext cx="6350001" cy="2560320"/>
        </p:xfrm>
        <a:graphic>
          <a:graphicData uri="http://schemas.openxmlformats.org/drawingml/2006/table">
            <a:tbl>
              <a:tblPr/>
              <a:tblGrid>
                <a:gridCol w="3225800">
                  <a:extLst>
                    <a:ext uri="{9D8B030D-6E8A-4147-A177-3AD203B41FA5}">
                      <a16:colId xmlns:a16="http://schemas.microsoft.com/office/drawing/2014/main" val="3398670756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2284021302"/>
                    </a:ext>
                  </a:extLst>
                </a:gridCol>
                <a:gridCol w="2116667">
                  <a:extLst>
                    <a:ext uri="{9D8B030D-6E8A-4147-A177-3AD203B41FA5}">
                      <a16:colId xmlns:a16="http://schemas.microsoft.com/office/drawing/2014/main" val="4061616317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364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 (FP8)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현재 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277870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Master weight (FP32)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안정적 업데이트용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3888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(BF16)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역전파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61697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en" b="1" i="0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accum</a:t>
                      </a: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(FP32)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스텝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06486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m (BF16)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 모멘트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98170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v (BF16)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 모멘트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4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2012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3DD88-82AE-32B3-FD8A-969A38D1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D9C89-DD2A-7581-AEEE-9F2783DE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AAC52-D603-E885-671C-33F70C4EB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Mixed Precision Training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(E-4)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훈련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나아가면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18EB64-5263-F66A-0FF5-C7570B20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117</a:t>
            </a:fld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E613568-951A-9580-9758-0547DF29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48871"/>
              </p:ext>
            </p:extLst>
          </p:nvPr>
        </p:nvGraphicFramePr>
        <p:xfrm>
          <a:off x="850900" y="3556000"/>
          <a:ext cx="8001000" cy="2288859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5050285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011084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87294359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62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 정밀도 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 메모리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절감율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971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+ FP32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누적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0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FP8-LM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72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DeepSeek-V3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FP32/BF16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715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Nanotron FP8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 + 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4282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37ECEA-1007-7E55-B855-C1C64C269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54333"/>
              </p:ext>
            </p:extLst>
          </p:nvPr>
        </p:nvGraphicFramePr>
        <p:xfrm>
          <a:off x="5676899" y="484189"/>
          <a:ext cx="6350001" cy="2926080"/>
        </p:xfrm>
        <a:graphic>
          <a:graphicData uri="http://schemas.openxmlformats.org/drawingml/2006/table">
            <a:tbl>
              <a:tblPr/>
              <a:tblGrid>
                <a:gridCol w="3225800">
                  <a:extLst>
                    <a:ext uri="{9D8B030D-6E8A-4147-A177-3AD203B41FA5}">
                      <a16:colId xmlns:a16="http://schemas.microsoft.com/office/drawing/2014/main" val="3398670756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2284021302"/>
                    </a:ext>
                  </a:extLst>
                </a:gridCol>
                <a:gridCol w="2116667">
                  <a:extLst>
                    <a:ext uri="{9D8B030D-6E8A-4147-A177-3AD203B41FA5}">
                      <a16:colId xmlns:a16="http://schemas.microsoft.com/office/drawing/2014/main" val="4061616317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364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 (FP8)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현재 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277870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Master weight (BF16)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안정적 업데이트용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3888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(FP8)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역전파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61697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en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accum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(FP8)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스텝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06486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m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(FP8)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 모멘트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98170"/>
                  </a:ext>
                </a:extLst>
              </a:tr>
              <a:tr h="3112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v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(FP8)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 모멘트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24550"/>
                  </a:ext>
                </a:extLst>
              </a:tr>
              <a:tr h="311266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이론상으로는</a:t>
                      </a:r>
                      <a:r>
                        <a:rPr lang="en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7byte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나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논문에서는 보수적으로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10byte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표기</a:t>
                      </a:r>
                      <a:endParaRPr lang="en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743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5867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FB926-E8B1-86EF-E7A7-97619940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785AF-F8E5-0942-F6D6-0A79DA4B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32CA5-5841-F2CB-E86E-43C7E5B0B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Summary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빠르지만 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범위가 좁아서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loss scaling + FP32 backup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필요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범위가 넓어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더 안정적 →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요즘 대형 모델 기본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FP8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빠르고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가볍지만 아직 실험적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DeepSeek-V3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H100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실제로 실험 성공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E22199-857A-EF07-FCDD-896CFB6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118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A23C80-C714-A372-0485-8434B8E30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31837"/>
              </p:ext>
            </p:extLst>
          </p:nvPr>
        </p:nvGraphicFramePr>
        <p:xfrm>
          <a:off x="622300" y="4214693"/>
          <a:ext cx="10515600" cy="2013780"/>
        </p:xfrm>
        <a:graphic>
          <a:graphicData uri="http://schemas.openxmlformats.org/drawingml/2006/table">
            <a:tbl>
              <a:tblPr/>
              <a:tblGrid>
                <a:gridCol w="1181100">
                  <a:extLst>
                    <a:ext uri="{9D8B030D-6E8A-4147-A177-3AD203B41FA5}">
                      <a16:colId xmlns:a16="http://schemas.microsoft.com/office/drawing/2014/main" val="360403426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91977935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1996322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708784568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3327577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36286534"/>
                    </a:ext>
                  </a:extLst>
                </a:gridCol>
              </a:tblGrid>
              <a:tr h="4027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안정성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품질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스케일링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절약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54541"/>
                  </a:ext>
                </a:extLst>
              </a:tr>
              <a:tr h="4027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060888"/>
                  </a:ext>
                </a:extLst>
              </a:tr>
              <a:tr h="4027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불안정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약간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✅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Loss scaling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약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2×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절약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372978"/>
                  </a:ext>
                </a:extLst>
              </a:tr>
              <a:tr h="4027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거의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약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2×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절약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484120"/>
                  </a:ext>
                </a:extLst>
              </a:tr>
              <a:tr h="4027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매우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매우 불안정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연구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✅ 정규화 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4×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절약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17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264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3ABCF-56B3-B55C-B658-0FACDE136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0AC24-608B-EB2C-BBA3-96E2424F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58280-DB66-CA04-50B4-B91BCF572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2"/>
            <a:ext cx="11648089" cy="52499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실행 흐름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CPU(Host)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준비 및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메모리로 복사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kernel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 요청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lock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Warp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thread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Warp = Thread x 32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Warp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내의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thread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들은 동일 명령을 따름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5)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hread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들은 동일 명령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(=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SIMD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Single Instruction Multiple Data)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6)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결과를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 memory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저장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36D226-07D9-DA38-6CFE-F10FA4D8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2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B6FEA-A516-A035-0153-44EAC23E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69912-8656-0288-2290-4303C1F2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DB669-DE28-066B-7004-0BEC08763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2"/>
            <a:ext cx="11648089" cy="52499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최적화의 핵심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C1D37F-DA48-67B4-5575-093BBEF1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0198E2-B7F3-C83B-B51E-BA08E0902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03910"/>
              </p:ext>
            </p:extLst>
          </p:nvPr>
        </p:nvGraphicFramePr>
        <p:xfrm>
          <a:off x="416689" y="2499479"/>
          <a:ext cx="11308465" cy="2616530"/>
        </p:xfrm>
        <a:graphic>
          <a:graphicData uri="http://schemas.openxmlformats.org/drawingml/2006/table">
            <a:tbl>
              <a:tblPr/>
              <a:tblGrid>
                <a:gridCol w="3495554">
                  <a:extLst>
                    <a:ext uri="{9D8B030D-6E8A-4147-A177-3AD203B41FA5}">
                      <a16:colId xmlns:a16="http://schemas.microsoft.com/office/drawing/2014/main" val="101922741"/>
                    </a:ext>
                  </a:extLst>
                </a:gridCol>
                <a:gridCol w="7812911">
                  <a:extLst>
                    <a:ext uri="{9D8B030D-6E8A-4147-A177-3AD203B41FA5}">
                      <a16:colId xmlns:a16="http://schemas.microsoft.com/office/drawing/2014/main" val="230326029"/>
                    </a:ext>
                  </a:extLst>
                </a:gridCol>
              </a:tblGrid>
              <a:tr h="5334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최적화 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267209"/>
                  </a:ext>
                </a:extLst>
              </a:tr>
              <a:tr h="10160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Fusing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커널 융합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연산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matmul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+ bias + 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relu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하나의 </a:t>
                      </a: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kernel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합쳐서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memory read/write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68757"/>
                  </a:ext>
                </a:extLst>
              </a:tr>
              <a:tr h="5334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Threading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적절한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구성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block/warp/thread 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크기를 잘 맞춰서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점유율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occupancy)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극대화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276518"/>
                  </a:ext>
                </a:extLst>
              </a:tr>
              <a:tr h="5334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Mixing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다양한 정밀도 혼합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FP32, FP16, BF16, FP8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 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서로 다른 </a:t>
                      </a: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precision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혼합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throughput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2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63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B24A-8906-446E-36EA-49336EABD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99D25-135E-E117-35B6-4FDF7BD2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9B400-D687-7D9E-4A6C-01369F44A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과의 연결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 Memory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너무 잦았음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계층 구조를 최대한 활용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예시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L1/Shared Memory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데이터를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캐싱해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I/O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줄임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D054F4-0DCA-7D93-B4EB-524A68E6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87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4006E-E84B-2A82-6817-8DE338CF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3F5BB-41CF-613F-37B9-C55EE6A7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E73609-D8ED-C6D8-CCDA-EBC94CC13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J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수천 개의 코어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SM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내부의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thread)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계층적 메모리 구조를 활용해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수천 개의 연산을 동시에 수행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egister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Shared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L2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 Memory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느림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커널 최적화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fusion, threading, mixed precision)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병렬성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계층적 메모리 구조를 얼마나 잘 활용하는지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72F92-9CB0-3565-A200-F7C2B29B2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B28CCA-0085-1EA1-9D6F-EC21E370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99180"/>
              </p:ext>
            </p:extLst>
          </p:nvPr>
        </p:nvGraphicFramePr>
        <p:xfrm>
          <a:off x="548833" y="4264685"/>
          <a:ext cx="10515600" cy="2091665"/>
        </p:xfrm>
        <a:graphic>
          <a:graphicData uri="http://schemas.openxmlformats.org/drawingml/2006/table">
            <a:tbl>
              <a:tblPr/>
              <a:tblGrid>
                <a:gridCol w="1442013">
                  <a:extLst>
                    <a:ext uri="{9D8B030D-6E8A-4147-A177-3AD203B41FA5}">
                      <a16:colId xmlns:a16="http://schemas.microsoft.com/office/drawing/2014/main" val="2374100932"/>
                    </a:ext>
                  </a:extLst>
                </a:gridCol>
                <a:gridCol w="3815787">
                  <a:extLst>
                    <a:ext uri="{9D8B030D-6E8A-4147-A177-3AD203B41FA5}">
                      <a16:colId xmlns:a16="http://schemas.microsoft.com/office/drawing/2014/main" val="27630641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431720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67008663"/>
                    </a:ext>
                  </a:extLst>
                </a:gridCol>
              </a:tblGrid>
              <a:tr h="418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구성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 개념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31179"/>
                  </a:ext>
                </a:extLst>
              </a:tr>
              <a:tr h="418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Block-level parallel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block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 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460639"/>
                  </a:ext>
                </a:extLst>
              </a:tr>
              <a:tr h="418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Core + Shared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Warp-level parallel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block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내부 연산 담당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1884330"/>
                  </a:ext>
                </a:extLst>
              </a:tr>
              <a:tr h="418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Thread-level parallel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실제 연산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916597"/>
                  </a:ext>
                </a:extLst>
              </a:tr>
              <a:tr h="418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Register → Shared → L2 → 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Memory hierarchy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빠른 캐시 우선 접근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54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42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69DBC-6857-0E5C-D102-01701B250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C8ECF-0C81-78F7-9759-D3BE6472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48" y="2060295"/>
            <a:ext cx="11382703" cy="359515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" altLang="ko-KR" sz="8000" b="1" dirty="0"/>
              <a:t>2. </a:t>
            </a:r>
            <a:r>
              <a:rPr lang="en" altLang="ko-KR" sz="8000" b="1" dirty="0">
                <a:latin typeface="-apple-system"/>
              </a:rPr>
              <a:t>Improving Performance with Kernels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B9B0E-0A2E-2541-9989-D5FFE31A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759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2F62-65CF-40C0-F78B-66727F6A1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BC953-A44C-1FEA-508E-CBB269B2D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43FAE-8677-6499-2C25-A33AE54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빠른지→어떻게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쓰는지→언제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Triton/CUDA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넘어가는지”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2) Triton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3) Example: ELU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언제 무엇을 쓰면 좋나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난이도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유연성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성능이 나오는 원리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최적화 체크리스트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6) Graph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F85C87-AEC8-C063-3CD1-87B7282D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763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F515-2879-48FC-AF9C-A9CB578E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0B6CC-B1C4-4021-7EB7-F4DAFC6A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DF21B-965F-629A-F7AE-F5161E403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빠른지→어떻게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쓰는지→언제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Triton/CUDA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넘어가는지”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2) Triton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3) Example: ELU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언제 무엇을 쓰면 좋나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난이도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유연성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성능이 나오는 원리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최적화 체크리스트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6) Graph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7BD05C-BA37-EC60-DEEE-5426B069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18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92193-31EC-FA1A-7080-FDC4331A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FA793-1306-C982-ED58-D5424302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F97E3-0A48-A8F8-89BF-7A7FC3AD8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- Brief</a:t>
            </a:r>
          </a:p>
          <a:p>
            <a:pPr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원래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하나당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커널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하나를 호출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E.g., </a:t>
            </a:r>
            <a:r>
              <a:rPr lang="en" altLang="ko-KR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elu</a:t>
            </a:r>
            <a:r>
              <a:rPr lang="en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(x) = exp → sub → where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…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각각 별도 커널이면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매번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Memory(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느림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읽고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쓰고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 호출 오버헤드도 누적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TorchDynamo+Inductor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그래프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캡처 → 결합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fuse) → Triton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 생성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연산을 하나의 커널로 합쳐서 실행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중간 결과를 레지스터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L1/Shared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머물게 하므로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왕복이 급격히 감소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 호출 횟수도 크게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줄어듬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FB577-444E-30E1-736B-3EEB8C40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663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3664-225C-D10E-C26B-6F08C501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5BD546-9577-DD19-359A-61F34814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공부할 내용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내부 구조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병렬 실행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원리”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병렬화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DP, PP, TP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처럼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“모델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수준”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분산 구조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앞으로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훨씬 더 하드웨어 가까운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내부 수준의 병렬화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fusion, threading, scheduling)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1158A-DF59-2D50-048F-7EA9A4AF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027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0A3D-262B-B9D2-6C8D-2B406D21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EE7FA-E704-8D1B-63A0-7769EE2B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71B20-1704-53D3-1D4C-90F4FC3B6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fn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붙이면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아래 단계를 수행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F95CF5-3F3D-0F3D-48CA-F93B47F19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875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6765-A699-72D3-7F2D-916B27B1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23EBE-74CD-7C3C-67EF-29BB31E9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91B6B-2229-691D-7170-348B9453E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줄 요약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파이썬 함수를 그래프로 바꿔서 컴파일할 준비를 하는 과정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파이썬 함수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fn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“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트레이싱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분석”하여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IR(Graph)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바꿈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파이썬 레벨의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반복문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분기 등은 최대한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연산 조합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끌어내리려 함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그래프에 포함되지 못한 부분이 있으면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graph break(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성능 저하 원인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발생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61C7F-F795-5969-4A57-AEF049DA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C92E3-0E19-052A-F123-1BD02D2AABF0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957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80650-C3C3-B0C3-1FDF-FF01FAD0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0F536-B778-BF91-7401-21DE76D7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F45B9-F69F-3965-1189-1FD3E9110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f(x)= </a:t>
            </a:r>
            <a:r>
              <a:rPr lang="en-US" altLang="ko-KR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torch.sin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(x) + </a:t>
            </a:r>
            <a:r>
              <a:rPr lang="en-US" altLang="ko-KR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torch.exp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(x)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이걸 실행하면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Python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인터프리터가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torch.sin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(x)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(2)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결과를 메모리에 저장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(3)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torch.exp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(x)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(4)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둘을 더함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커널을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매번 따로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호출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빠르지만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코드의 전체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흐름”은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모름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“매번” 해석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interpreting)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중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E6ED4-A42F-55C2-94F3-4B16ED8F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81B7D-809C-C171-7402-06D44DDBD976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78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C44B7-F4CC-5665-4B28-7AC608D9F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06703-5DBB-B372-FB3C-CEE23FE3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92FC9-6070-346E-BC63-E12531B81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역할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이걸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그래프로 캡처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한다는 것은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3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어떤 연산들이 있는지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sin, add)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어떤 데이터가 어디로 흐르는지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한 눈에 담은 도식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코드의 흐름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연산 순서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연결 관계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한 번에 읽어서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GPU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그대로 실행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수 있는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 구조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바꾸는 것”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내부적으로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Python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바이트코드를 가로채서 분석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trace)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그래프를 다음 단계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(=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받아서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커널을 합치고 최적화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94D31-6994-F604-F322-28AB649E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15E1-0671-9C27-9EDE-12E40080F9C5}"/>
              </a:ext>
            </a:extLst>
          </p:cNvPr>
          <p:cNvSpPr txBox="1"/>
          <p:nvPr/>
        </p:nvSpPr>
        <p:spPr>
          <a:xfrm>
            <a:off x="8200200" y="4700618"/>
            <a:ext cx="3991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dirty="0"/>
              <a:t>x ──► sin ──► + ──► out</a:t>
            </a:r>
          </a:p>
          <a:p>
            <a:pPr>
              <a:buNone/>
            </a:pPr>
            <a:r>
              <a:rPr lang="en" altLang="ko-KR" dirty="0"/>
              <a:t>       │</a:t>
            </a:r>
          </a:p>
          <a:p>
            <a:pPr>
              <a:buNone/>
            </a:pPr>
            <a:r>
              <a:rPr lang="en" altLang="ko-KR" dirty="0"/>
              <a:t>       └──► exp ───┘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3B15-F5AB-E5D5-3DF6-A9C79777A648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961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98800-E988-96B4-13B4-A088C87B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B0C1-EC5B-A3AB-11C3-EF6DF29C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2079F-42AE-214A-196B-6E0AD7D13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AOT(Ahead-Of-Time)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요약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Dynamo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만든 그래프를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“미분 가능한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형태”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재구성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orward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/backward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따로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컴파일하기 위한 준비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불필요한 중간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저장을 최소화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ackward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재계산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recompute)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할지 등 메모리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속도를 최적화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52AE45-5A61-4E24-7264-9FA1DE61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84C1F-30C0-362A-F962-85DF457EDF44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17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F2928-70C9-8FC9-4218-25388B12A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5F930-DFBD-F43B-D0A9-7D1159CB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707D6-3B96-847A-BAC9-67C62E712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주어진 함수의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대응하는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(VJP)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그래프를 미리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따로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만들어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컴파일 가능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하게 바꿔주는 단계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Dynamo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만든 큰 계산 그래프를 받아서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미분에 필요한 부분만 깔끔하게 분리하고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저장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vs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재계산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re-materialization)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정책을 정해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“컴파일 가능한 </a:t>
            </a:r>
            <a:r>
              <a:rPr lang="en" altLang="ko-KR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forward·backward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두 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그래프”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뽑아줌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이걸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Inductor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받아서 커널로 최적화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E1660-8949-79C6-8A0F-EB28EA15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F7BED-F3FC-8980-929B-D8106FEA6726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83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F98BF-798C-A878-3AC7-DC2B68D2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A0794-4287-21A0-0010-4F6F2710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1A6D67-C1A2-9813-05B3-91CCCAE23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필요한 이유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?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보통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중 테이프를 쌓고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때 그걸 거꾸로 재생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Note: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컴파일을 잘 하려면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  <a:p>
            <a:pPr lvl="3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정적인 그래프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ops,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의존 관계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필요하고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orward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/backward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독립적으로 최적화할 수 있어야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2">
              <a:lnSpc>
                <a:spcPct val="150000"/>
              </a:lnSpc>
            </a:pP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이를 위해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아래의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각각 하나의 그래프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뽑아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Inductor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에게 전달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순전파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+ 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필요한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저장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텐서들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” 산출</a:t>
            </a:r>
          </a:p>
          <a:p>
            <a:pPr lvl="3">
              <a:lnSpc>
                <a:spcPct val="150000"/>
              </a:lnSpc>
            </a:pP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v = ∂L/∂y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들어오면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VJP(vector-Jacobian product)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∂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L/∂x, ∂L/∂</a:t>
            </a:r>
            <a:r>
              <a:rPr lang="el-GR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θ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EED8F0-1BC3-9ECE-DB9F-FC82EFD5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918AC-67D3-2CF4-1E90-12EA71BBBD8C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324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33A7-CB73-5D55-681C-2F6D4EFAE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716FE-E201-1079-8C05-F7D38B4F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8A05D-0A93-EC9D-9C7C-FCE34947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91B9D-CB4E-3F09-9A05-61E71A15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95E09E-DE12-768F-D676-AEA0CC6A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73" y="3645903"/>
            <a:ext cx="8361455" cy="2073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7B686-C8EC-89FD-9BF3-4884225E8F79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594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349FB-BB0B-1695-D1AE-C69C15A3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2BE1-CB1A-97DA-6CCA-3F42A184F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31C93-AA17-EA76-CB6C-978494A40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요약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앞서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Dynamo →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그래프를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GPU/CPU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실제로 실행될 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저수준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코드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커널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 바꿔주는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compiler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백엔드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그래프를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연산 융합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fusion)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해서 낮은 수의 커널로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만듬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백엔드로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면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Triton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커널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그리고 필요시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cuBLAS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호출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들을 생성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커널마다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접근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연속 접근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등을 자동으로 정함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243DAB-5731-9B29-EC8A-98C7AD1E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5800B-0C84-B0E3-B817-B0B33FA2D6BE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87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B96D-349D-9AEE-27CC-D7D8B567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04E95-96B3-E3DA-2FC9-0C5EE841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4F4E40-79AD-BFCA-C3BC-F4C678075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 lvl="2">
              <a:lnSpc>
                <a:spcPct val="150000"/>
              </a:lnSpc>
            </a:pPr>
            <a:r>
              <a:rPr lang="en" altLang="ko-KR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“무엇을 계산해야 하는지” 알아내고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어떻게 나눌지” 정리하고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Inducto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그걸 “어떻게 가장 빠르게 실행할지” 실제 코드로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만듬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9A67CD-E5FB-BD26-42F0-B5EC9A99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29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88F02-46AA-F15B-E4A6-6E0523930488}"/>
              </a:ext>
            </a:extLst>
          </p:cNvPr>
          <p:cNvSpPr txBox="1"/>
          <p:nvPr/>
        </p:nvSpPr>
        <p:spPr>
          <a:xfrm>
            <a:off x="7519286" y="1487105"/>
            <a:ext cx="4583575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PyTorch</a:t>
            </a:r>
            <a:r>
              <a:rPr lang="ko-KR" altLang="en-US" sz="1200" dirty="0"/>
              <a:t> 코드</a:t>
            </a:r>
          </a:p>
          <a:p>
            <a:r>
              <a:rPr lang="ko-KR" altLang="en-US" sz="1200" dirty="0"/>
              <a:t>   ↓</a:t>
            </a:r>
          </a:p>
          <a:p>
            <a:r>
              <a:rPr lang="ko-KR" altLang="en-US" sz="1200" dirty="0" err="1"/>
              <a:t>TorchDynamo</a:t>
            </a:r>
            <a:r>
              <a:rPr lang="ko-KR" altLang="en-US" sz="1200" dirty="0"/>
              <a:t> → 그래프 캡처</a:t>
            </a:r>
          </a:p>
          <a:p>
            <a:r>
              <a:rPr lang="ko-KR" altLang="en-US" sz="1200" dirty="0"/>
              <a:t>   ↓</a:t>
            </a:r>
          </a:p>
          <a:p>
            <a:r>
              <a:rPr lang="ko-KR" altLang="en-US" sz="1200" dirty="0" err="1"/>
              <a:t>AOTAutograd</a:t>
            </a:r>
            <a:r>
              <a:rPr lang="ko-KR" altLang="en-US" sz="1200" dirty="0"/>
              <a:t> → </a:t>
            </a:r>
            <a:r>
              <a:rPr lang="ko-KR" altLang="en-US" sz="1200" dirty="0" err="1"/>
              <a:t>forward</a:t>
            </a:r>
            <a:r>
              <a:rPr lang="ko-KR" altLang="en-US" sz="1200" dirty="0"/>
              <a:t>/</a:t>
            </a:r>
            <a:r>
              <a:rPr lang="ko-KR" altLang="en-US" sz="1200" dirty="0" err="1"/>
              <a:t>backward</a:t>
            </a:r>
            <a:r>
              <a:rPr lang="ko-KR" altLang="en-US" sz="1200" dirty="0"/>
              <a:t> 분리 + 저장 정책 결정</a:t>
            </a:r>
          </a:p>
          <a:p>
            <a:r>
              <a:rPr lang="ko-KR" altLang="en-US" sz="1200" dirty="0"/>
              <a:t>   ↓</a:t>
            </a:r>
          </a:p>
          <a:p>
            <a:r>
              <a:rPr lang="ko-KR" altLang="en-US" sz="1200" dirty="0" err="1"/>
              <a:t>TorchInductor</a:t>
            </a:r>
            <a:endParaRPr lang="ko-KR" altLang="en-US" sz="1200" dirty="0"/>
          </a:p>
          <a:p>
            <a:r>
              <a:rPr lang="ko-KR" altLang="en-US" sz="1200" dirty="0"/>
              <a:t>   ├─ 연산 융합 (</a:t>
            </a:r>
            <a:r>
              <a:rPr lang="ko-KR" altLang="en-US" sz="1200" dirty="0" err="1"/>
              <a:t>fusion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├─ 최적화 (</a:t>
            </a:r>
            <a:r>
              <a:rPr lang="ko-KR" altLang="en-US" sz="1200" dirty="0" err="1"/>
              <a:t>타일링</a:t>
            </a:r>
            <a:r>
              <a:rPr lang="ko-KR" altLang="en-US" sz="1200" dirty="0"/>
              <a:t>, 스케줄링, </a:t>
            </a:r>
            <a:r>
              <a:rPr lang="ko-KR" altLang="en-US" sz="1200" dirty="0" err="1"/>
              <a:t>coalesced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memory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├─ </a:t>
            </a:r>
            <a:r>
              <a:rPr lang="ko-KR" altLang="en-US" sz="1200" dirty="0" err="1"/>
              <a:t>Triton</a:t>
            </a:r>
            <a:r>
              <a:rPr lang="ko-KR" altLang="en-US" sz="1200" dirty="0"/>
              <a:t> 커널 생성 (GPU)</a:t>
            </a:r>
          </a:p>
          <a:p>
            <a:r>
              <a:rPr lang="ko-KR" altLang="en-US" sz="1200" dirty="0"/>
              <a:t>   └─ </a:t>
            </a:r>
            <a:r>
              <a:rPr lang="ko-KR" altLang="en-US" sz="1200" dirty="0" err="1"/>
              <a:t>cuBLAS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cuDNN</a:t>
            </a:r>
            <a:r>
              <a:rPr lang="ko-KR" altLang="en-US" sz="1200" dirty="0"/>
              <a:t> 연동</a:t>
            </a:r>
          </a:p>
        </p:txBody>
      </p:sp>
    </p:spTree>
    <p:extLst>
      <p:ext uri="{BB962C8B-B14F-4D97-AF65-F5344CB8AC3E}">
        <p14:creationId xmlns:p14="http://schemas.microsoft.com/office/powerpoint/2010/main" val="72169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9BB9E-6480-A5D2-83E2-B14B47A3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9" y="2714712"/>
            <a:ext cx="11382703" cy="1736972"/>
          </a:xfrm>
        </p:spPr>
        <p:txBody>
          <a:bodyPr>
            <a:normAutofit/>
          </a:bodyPr>
          <a:lstStyle/>
          <a:p>
            <a:pPr marL="1371600" indent="-1371600">
              <a:buFont typeface="Arial" panose="020B0604020202020204" pitchFamily="34" charset="0"/>
              <a:buAutoNum type="arabicPeriod"/>
            </a:pPr>
            <a:r>
              <a:rPr lang="en" altLang="ko-KR" sz="8000" b="1" dirty="0"/>
              <a:t>A Primer on GPUs</a:t>
            </a:r>
          </a:p>
          <a:p>
            <a:pPr marL="1371600" indent="-1371600">
              <a:buAutoNum type="arabicPeriod"/>
            </a:pPr>
            <a:endParaRPr kumimoji="1" lang="ko-KR" altLang="en-US" sz="80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71E2C-7E35-D718-A90B-B70721A5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2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49770-2212-0BC6-CB5F-2D17AEA33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8E4AE-998D-B1E2-C4BD-A63D15AA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1B9F2-EE25-D873-DC1A-EB43AAAFF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(Runtime Cache)</a:t>
            </a:r>
            <a:endParaRPr lang="en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“이미 만들어 둔 빠른 커널을 다시 만들지 않고 재사용하자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번 생성한 커널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그래프는 입력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shape/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dtype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키로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캐싱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호출부턴 준비된 커널 재사용 → 오버헤드 없이 빠르게 실행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2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699516-447D-F7B5-8210-F0676004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30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2B7D7-0399-CF69-31EC-8C18472C4C8E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640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2598D-72EF-6D69-813B-90D8CDEFB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E6346-CB6E-625A-F3D9-A55E4912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AAFFA0-D9C5-DB64-EAE0-9E9683C5A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(Runtime Cache)</a:t>
            </a:r>
            <a:endParaRPr lang="en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처음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실행할 때는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lvl="3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그래프를 만들고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분리하고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커널을 생성하느라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시간이 좀 걸림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컴파일 시간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58AD68-2B29-A81E-FF67-2067CC88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31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56B0D-06A2-262B-A7AD-441BEF1D223A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58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CF92-DF60-2684-1FF0-6355A3B4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7E859-E189-9A3E-26DE-E3843CD3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465D3-CEE0-F49E-4C38-B6BFC246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(Runtime Cache)</a:t>
            </a:r>
            <a:endParaRPr lang="en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딱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번만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하면 끝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 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이후에는 그 함수가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같은 형태의 입력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shape,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dtype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받으면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이미 만든 커널을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캐시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cache)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 꺼내서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바로 실행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번째 실행부터는 파이썬 해석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컴파일 과정이 모두 생략되어서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마치 “이미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빌드된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바이너리”처럼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즉시 빠르게 동작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09408B-CD75-82F8-1410-C91AE8FA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31C53-19D9-A21D-E5C8-16AFC6A6A16C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792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D6CC-EA56-DEFF-EAD1-64E42ED85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A4347-E594-94D6-6E56-2E35E910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59B5C-D646-056C-0E40-E48DDA69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(Runtime Cache)</a:t>
            </a:r>
            <a:endParaRPr lang="en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캐시 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저장 기준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입력의 다음 정보를 기준으로 구분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shape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크기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[32, 128])</a:t>
            </a:r>
          </a:p>
          <a:p>
            <a:pPr lvl="3"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dtype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타입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float16, float32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 장치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0, GPU 1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세 가지가 동일하면 “같은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커널”을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재사용할 수 있음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동적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너무 자주 바뀌면 매번 새 커널을 만들어야 하므로 속도가 떨어짐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C9E380-5036-DFC4-388F-F5171C06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EFB47-C1B7-067D-1083-86AE3AB342AE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974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938FB-F1D8-F1CF-B846-07B57434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EE424-F2FD-F63B-6367-0F114F07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D393F-8AA4-F5AA-3509-804AF7B81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(Runtime Cache)</a:t>
            </a:r>
            <a:endParaRPr lang="en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처음 실행 → 그래프 분석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 생성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조금 느림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결과를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shape,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dtype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device)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키로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캐시에 저장</a:t>
            </a:r>
            <a:endParaRPr lang="en-US" altLang="ko-KR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실행 → 캐시에서 커널 로드 → 바로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매우 빠름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8B93E8-79E1-5702-70AC-DAC65FF7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79E94-2229-673F-EB79-9D81F9E09E70}"/>
              </a:ext>
            </a:extLst>
          </p:cNvPr>
          <p:cNvSpPr txBox="1"/>
          <p:nvPr/>
        </p:nvSpPr>
        <p:spPr>
          <a:xfrm>
            <a:off x="7202216" y="1587063"/>
            <a:ext cx="470863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캡처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TorchDynamo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AOTAutograd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생성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TorchInductor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런타임 캐시</a:t>
            </a:r>
            <a:r>
              <a:rPr lang="en-US" altLang="ko-KR" sz="1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(Runtime Cache)</a:t>
            </a:r>
            <a:endParaRPr lang="en" altLang="ko-KR" sz="14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63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46D2A-95EB-0F20-5E0A-99E13E080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8E99B-C32B-96F4-5012-EC27F5C6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172FF-E948-B478-6C15-2588006CD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(A-2)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어디에서 시간이 절약되는지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커널 호출 수 급감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Launch Overhead↓)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연산마다 커널을 호출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 연산을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커널로 묶어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호출 수를 크게 줄임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 런치는 비싸기 때문에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호출 수 감소만으로도 큰 이득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왕복 감소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 Memory I/O↓)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 → sub → where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중간 결과를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매번 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Memory</a:t>
            </a:r>
            <a:r>
              <a:rPr lang="ko-KR" altLang="en-US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쓰고 다시 읽음</a:t>
            </a:r>
            <a:endParaRPr lang="en-US" altLang="ko-KR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Fusion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중간값을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레지스터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SM L1/Shared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에만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머물게 함 → 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왕복 제거</a:t>
            </a:r>
            <a:endParaRPr lang="en-US" altLang="ko-KR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대역폭이 병목인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pointwise/elementwise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연산에서 효과가 특히 큼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6A2AF1-943E-7407-4C1C-EAFB840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1912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97F7-10B3-7504-8B4F-3D701BD1D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8C0C6-D29A-0C13-980D-23CB13A6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745DA-FA05-523A-9A13-83F05E7A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(A-2)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어디에서 시간이 절약되는지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연산 재배치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공통부분 제거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CSE, Reordering)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최적화 중에 공통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부분식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브로드캐스트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정리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레아웃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변환 최소화 등 수행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E.g.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동일한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exp(x)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여러 곳에서 쓰이면 한 번만 계산해서 공유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Autograd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경로 최적화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불필요한 중간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저장을 줄임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 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재계산하여 메모리 절약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절약은 곧 캐시 적중률↑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스왑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↓ → 속도 향상으로 이어짐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8EA95-7414-417A-5DF5-CB1045B6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935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F36B7-823C-3F4A-C047-B19470ED9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B68FA-5EC9-A446-E4DB-B1CD6339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ED9F6-3D03-B9E8-147C-96EF59839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(A-2)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어디에서 시간이 절약되는지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벡터화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연속 접근 정렬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Coalesced Access)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Inductor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생성하는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커널은 인접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thread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연속 주소를 접근하도록 인덱스 배치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덕분에 메모리 병렬 대역폭을 최대한 활용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AF2C7-585A-518E-34B1-61166824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5512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9CDF-A004-BBDD-2CC8-F5F5A0B4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31952-EC07-2D31-E5EF-5BCE767D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1DB8D-5BD6-554A-8133-05F28C52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(A-3)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언제 효과가 큰지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Elementwise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연산이 많은 커스텀 함수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norm,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활성함수 조합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잦은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reshape/where/broadcast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연산 간 데이터 이동이 많은 파이프라인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중간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텐서가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큰 경우일수록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Fusion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효과↑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반복 호출되는 함수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JIT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준비비용이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1~2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호출 후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암티즈되어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순수 실행이 매우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빨라짐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CEF51-451C-B18A-A9B3-07DCEA65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4127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7254-A0A6-503C-20DA-ED42AC0FF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D9FB4-745E-316B-87AC-4180BE55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789C9-D823-9092-CDD6-592A51E8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– Detail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(A-4)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 방법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A7EAF-CEBF-36FD-224D-6218D1FA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39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BB7642-197E-F6D4-3DA7-8E615BC2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3" y="3301015"/>
            <a:ext cx="6515100" cy="116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7FACC1-4A30-58B2-1511-48FC18F2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6" y="4731147"/>
            <a:ext cx="9312363" cy="78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6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0E02-D197-0847-0072-4DBE93F98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9B759-6E9E-7994-2458-6CAC89C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D76D31-C608-D8FC-D2A0-390ACEBB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1133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GPU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구조의 기초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성능의 양쪽 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7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[1]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구성 요소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Compute hierarchy)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“어디서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일어나는가”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작은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병렬 연산 유닛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수천 개 묶은 구조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7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코어 수가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많고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7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코어 수가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적고 </a:t>
            </a:r>
            <a:r>
              <a:rPr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똑똑</a:t>
            </a:r>
            <a:endParaRPr lang="en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[2]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계층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hierarchy)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“어디서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가져오는가”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DCA05-8217-0FC7-8B15-797A0E8B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5165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2AE31-8A28-3B2F-F991-E7462D31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10C05-0B6D-C668-E7BF-E52BC4C0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CEEEE-2FC9-5D32-30AB-A960093A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빠른지→어떻게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쓰는지→언제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Triton/CUDA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넘어가는지”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2) Triton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3) Example: ELU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언제 무엇을 쓰면 좋나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난이도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유연성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성능이 나오는 원리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최적화 체크리스트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6) Graph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09F48-6729-CAF9-27B5-CAA35596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776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075A3-E208-D8FF-A629-557DADD26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76C54-BDD2-0636-C698-1A78CABD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6F02D1-40BE-311F-4C01-1DFA55DE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(B-1)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이란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CUDA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대신 쓸 수 있는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파이썬 기반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커널 언어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2.x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(Inductor)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자동으로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Triton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커널을 생성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혹은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우리가 직접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커널을 써서 더 미세하게 튜닝할 수도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Inductor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만들어 준 커널을 출발점으로 가져와 살짝 손보면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마지막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5~20%”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까지 성능을 끌어올릴 여지 있음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7031ED-FC4E-7DCB-D243-B5A441E7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401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2887-2A62-29A0-9985-805A1844F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B2021-DE84-9FB9-02E4-25DD4BB42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8538B6-A824-E6B6-D828-30DEFA4F9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(B-1)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이란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고수준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lang="en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쉬움 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느림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자동 최적화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자동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 생성 </a:t>
            </a:r>
            <a:r>
              <a:rPr lang="en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쉬움 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빠름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Triton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직접 커널 작성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파이썬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블록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패턴 최적화 </a:t>
            </a:r>
            <a:r>
              <a:rPr lang="en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어렵지 않음 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빠름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CUDA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“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grid/block/thread”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직접 다루던 걸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“프로그램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(=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단위”로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단순화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Thread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레벨을 세세히 건드리지 않아도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OK</a:t>
            </a:r>
            <a:endParaRPr lang="en-US" altLang="ko-KR" sz="2000" b="1" dirty="0">
              <a:solidFill>
                <a:schemeClr val="tx2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CUDA(C++)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low-level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전부 제어 </a:t>
            </a:r>
            <a:r>
              <a:rPr lang="en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어려움 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아주 빠름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59D54-0FE6-62F0-7B7B-AFEEE402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2547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9DE7-A506-9484-9522-01760E41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3F9B4-7ABE-C8DD-761E-9C08DBB27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0A71B-C1A8-70F9-F4D3-5E0F3393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(B-2)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프로그래밍 모델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프로그램 당 블록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커널은 “한 프로그램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데이터의 일부분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타일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을 처리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그리드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grid)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이런 프로그램이 여러 개 실행되어 전체 데이터를 커버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program_id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(dim)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몇 번째 블록인지 알려주는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ID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tl.program_id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(0),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tl.program_id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(1)).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d) BLOCK_SIZE /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num_warps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num_stages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블록이 처리할 요소 수와 실행 리소스를 결정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e)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마스킹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mask)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경계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out-of-bounds)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처리를 위해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mask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안전하게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load/store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접근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tl.load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tl.store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연속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coalesced)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접근을 만들면 대역폭을 잘 사용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4F5009-B4DC-4C0E-CF8E-EEACE2BF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6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2D6E4-F233-3A2D-0A6D-9DD603D2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C5991-8AEB-E94F-6C01-D5B77E97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E9AF0-0418-6629-B70C-3EB1267D8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(B-2)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프로그래밍 모델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프로그램 당 블록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커널은 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프로그램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데이터의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일부분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을 처리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triton.jit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커널은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“프로그램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program)”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이라는 최소 실행 단위로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돌아감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전체를 한 번에 다 하지 않고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조각내서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프로그램이 병렬로 처리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큰 피자를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조각으로 잘라서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100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명의 사람이 각자 자기 조각만 먹는 느낌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→ 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명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프로그램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개”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조각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타일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블록”</a:t>
            </a:r>
          </a:p>
          <a:p>
            <a:pPr lvl="4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C9174-EF69-13D4-DE9F-959DEC41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44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CF88C7-DA35-A0DB-5D13-6EA1BD41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6" y="5540828"/>
            <a:ext cx="9196284" cy="6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45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D4C8-130D-8221-0845-E3462A756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F3B1-5EAE-EAA6-7B0E-02F723C3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B4024-5653-F3DC-2E7E-A3556E81D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(B-2)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프로그래밍 모델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그리드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grid)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이런 프로그램이 여러 개 실행되어 전체 데이터를 커버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“그리드”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프로그램들의 배열</a:t>
            </a:r>
            <a:endParaRPr lang="en-US" altLang="ko-KR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“그리드”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M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프로그램들의 배열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M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전체 프로그램</a:t>
            </a:r>
            <a:endParaRPr lang="en-US" altLang="ko-KR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우리가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런처에서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“총 몇 개의 프로그램을 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띄울지”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지정하면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그 개수만큼 프로그램을 동시에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반복적으로 실행해서 전체 데이터 범위를 덮음</a:t>
            </a:r>
          </a:p>
          <a:p>
            <a:pPr lvl="3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그리드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길이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짜리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벡터를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BLOCK_SIZE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만큼 쪼개서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ceil_div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(N, BLOCK_SIZE)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프로그램 실행</a:t>
            </a: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그리드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행렬처럼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차원 타일을 처리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e.g., 1000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프로그램을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프로그램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(block)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100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 size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22768-9FD1-8F0B-09D6-9A7D76A3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45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85C3A2-6619-EC78-F193-F5CC7AD4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843" y="1948577"/>
            <a:ext cx="7772400" cy="42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29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AC860-9E55-E0D1-0EB7-5B21D40F9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58E81-C620-01B4-8509-455B1440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B2EF1-16A2-D7D0-EB29-AA428C7D2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(B-2)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프로그래밍 모델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program_id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(dim)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몇 번째 블록인지 알려주는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ID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tl.program_id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(0),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tl.program_id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(1)).</a:t>
            </a: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그리드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pid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tl.program_id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(0)</a:t>
            </a: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그리드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pid_m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tl.program_id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(0),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pid_n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tl.program_id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처럼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열 타일의 좌표가 됨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4">
              <a:lnSpc>
                <a:spcPct val="150000"/>
              </a:lnSpc>
            </a:pP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3871A-D336-5B00-3197-407FC669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97B4EC-BB92-0B00-0CF4-0BB32340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" y="4635060"/>
            <a:ext cx="6360388" cy="1626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C392AD-BD4D-B696-EEBB-65C858A1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752" y="4635062"/>
            <a:ext cx="5244098" cy="19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3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74C1-A9DC-345D-C7EA-81C895B6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40B88-309B-D5EC-56BC-E0F948C5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8947D-6132-4C57-E806-271BF9D80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(B-2)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프로그래밍 모델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d) BLOCK_SIZE /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num_warps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num_stages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블록이 처리할 요소 수와 실행 리소스를 결정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BLOCK_SIZE: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프로그램이 처리할 요소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타일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크기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크면 한 번에 많이 처리하지만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레지스터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캐시 압박↑ → 동시성↓ 가능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num_warps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프로그램 내부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병렬성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보통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2, 4, 8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등을 시도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너무 크면 자원 과다 사용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num_stages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Pipelining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프리페치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중첩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). 1~4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정도 시도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4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66A6B-27EC-E473-132C-E3934E69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6150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1FC1-35A1-A981-973C-AFA39C97F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B733-6C60-8DB3-ACFC-40B8E710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9B485-7A64-0E9F-4176-FC7949EB5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(B-2)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프로그래밍 모델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d) BLOCK_SIZE /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num_warps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num_stages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블록이 처리할 요소 수와 실행 리소스를 결정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A33D7-93B4-5E87-EDCE-737CB07E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48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FC6E83-DB17-AFB2-4FBE-50705F7A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48" y="3492378"/>
            <a:ext cx="6934200" cy="316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6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2F2AB-821A-F2A9-5E56-621347F98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AA652-8506-3E5E-6338-22A08E40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F4864D-0CD7-2F42-C23B-EFFD841CA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(B-2)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프로그래밍 모델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e)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마스킹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mask)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경계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out-of-bounds)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처리를 위해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mask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안전하게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load/store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보통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BLOCK_SIZE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배수가 아님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따라서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마지막 프로그램은 범위를 살짝 넘는 인덱스가 생기게 됨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Out-of-Bounds).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마스크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쓰면 경계 안전하게 처리 가능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CUDA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직접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if-guard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매번 써야 하는 일을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마스크 인자로 간단히 해결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4"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3EEE6-B8C9-4531-5FC1-F58039C9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49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D1484-99C7-8923-5E49-B0BE003F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38" y="5480923"/>
            <a:ext cx="6711708" cy="12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11DDD-3514-737F-A3F4-807926E0E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66A5-57CE-4F4B-829F-BC3BB093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5BE41-E853-E13F-B71D-A35991FB9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GPU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구조의 기초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병렬 처리용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프로세서”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수천 개의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작은 연산 유닛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코어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가진 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대규모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벡터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행렬 연산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수행하도록 설계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활용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딥러닝에서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자주 등장하는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행렬곱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컨볼루션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벡터 연산을 빠르게 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908FEE-4E08-6F1C-C3F3-39D4EECE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5755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F0BA5-0BFF-F246-CD38-B5833749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B3843-C49A-3201-297D-BB79CD370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BD1018-6B91-B65E-C4AC-205D19CF8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(B-2) Triton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프로그래밍 모델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접근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tl.load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tl.store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연속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coalesced)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접근을 만들면 대역폭을 잘 사용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메모리는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연속 주소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여러 쓰레드가 한 번에 읽을 때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대역폭을 최대로 뽑음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이를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coalesced access(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연속 접근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라고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C61D1C-59D6-0A93-C2D9-1001FA69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50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004406-7206-F026-6AB0-DB9B53D6B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9" y="4441242"/>
            <a:ext cx="6312044" cy="2211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CB954-4C6C-911B-57AB-58457E4A5995}"/>
              </a:ext>
            </a:extLst>
          </p:cNvPr>
          <p:cNvSpPr txBox="1"/>
          <p:nvPr/>
        </p:nvSpPr>
        <p:spPr>
          <a:xfrm>
            <a:off x="6715493" y="4694275"/>
            <a:ext cx="5476507" cy="1572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2D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에서의 연속 접근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행렬에서 “행 우선” 메모리 레이아웃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C-Contiguous)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라면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열 방향 스캔은 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stride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큼 →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비연속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행 방향 스캔은 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stride=1 →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연속</a:t>
            </a:r>
          </a:p>
        </p:txBody>
      </p:sp>
    </p:spTree>
    <p:extLst>
      <p:ext uri="{BB962C8B-B14F-4D97-AF65-F5344CB8AC3E}">
        <p14:creationId xmlns:p14="http://schemas.microsoft.com/office/powerpoint/2010/main" val="96997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A2AD-1C62-D51F-F18E-3C759F3E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1E773-9F6C-BE33-CF16-FBBE42AF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C5ED2-93D2-3C00-4489-21BEAD8DD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(B-3) Example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9EFF0-3EB2-3939-6BA6-63111BC8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51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FE9EB8-25F8-B2F6-9AAE-D0612BC0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26" y="3536955"/>
            <a:ext cx="9954948" cy="23768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6C3A5C-54A1-17A4-F43B-62540876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6" y="5982786"/>
            <a:ext cx="6784724" cy="746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F892F-6CA9-8A58-4DF0-367DC1508EE6}"/>
              </a:ext>
            </a:extLst>
          </p:cNvPr>
          <p:cNvSpPr txBox="1"/>
          <p:nvPr/>
        </p:nvSpPr>
        <p:spPr>
          <a:xfrm>
            <a:off x="4792717" y="1470067"/>
            <a:ext cx="8103476" cy="193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(1)(2):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데이터를 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BLOCK_SIZE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단위로 쪼개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그리드로 커버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(3): </a:t>
            </a:r>
            <a:r>
              <a:rPr lang="en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program_id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(0)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“내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조각”의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 오프셋 계산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(4): 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BLOCK_SIZE/</a:t>
            </a:r>
            <a:r>
              <a:rPr lang="en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num_warps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en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num_stages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성능 튜닝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(5):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마스크로 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OOB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방지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분기 최소화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(6):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연속 접근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coalesced)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대역폭 극대화</a:t>
            </a:r>
          </a:p>
        </p:txBody>
      </p:sp>
    </p:spTree>
    <p:extLst>
      <p:ext uri="{BB962C8B-B14F-4D97-AF65-F5344CB8AC3E}">
        <p14:creationId xmlns:p14="http://schemas.microsoft.com/office/powerpoint/2010/main" val="4066995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8993E-9A42-76CC-99E4-267239D5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C31D3-E7A0-CAE2-951E-E5DA894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0A305C-9640-7182-0396-26EC45741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Triton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(B-4) Summary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프로그램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타일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처리자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그리드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프로그램들의 배열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범위 커버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program_id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(dim)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내가 담당할 타일 좌표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BLOCK_SIZE/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num_warps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num_stages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하이퍼파라미터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튜닝 중요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마스크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경계 안전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분기 최소화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coalesced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인접 쓰레드가 인접 주소를 읽도록 인덱싱 → 대역폭 최대 활용</a:t>
            </a:r>
          </a:p>
          <a:p>
            <a:pPr lvl="2">
              <a:lnSpc>
                <a:spcPct val="150000"/>
              </a:lnSpc>
            </a:pP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6C566-DA69-D63F-8BB1-486A2C9B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303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DACF4-E809-ED53-D02B-8CC66E0B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B8494-9EB7-B6EE-8AF4-C8C21C90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C3CE9-160E-AB28-C20A-B7C03A5D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빠른지→어떻게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쓰는지→언제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Triton/CUDA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넘어가는지”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2) Triton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3) Example: ELU</a:t>
            </a:r>
            <a:endParaRPr lang="ko-KR" altLang="en-US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언제 무엇을 쓰면 좋나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난이도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유연성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성능이 나오는 원리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최적화 체크리스트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6) Graph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69F19-16F5-35F6-AEC7-0834736B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9767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3A2D9-98F0-7720-C4C2-77D0A15A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9FB4-6C41-22CD-86A1-ADC23E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A706A-8D8A-15D3-C6E6-3BB7BB517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Example: ELU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C-1)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C-2) @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C-3) Triton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수동 커널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CB2DC-AFA9-D9AD-598F-D61C6079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937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7F277-171E-6E68-2EFF-A181B3065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F7321-736E-64AA-2B96-0953066C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D19CD-3FDC-5213-3759-AF6D5D24A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Example: ELU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(C-1)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쉽지만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연산이 쪼개져 여러 커널이 실행될 가능성↑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34075D-93E9-CEF8-B695-6F5AEF4D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55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21F78-85E4-9773-101E-6E15D553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24" y="3666205"/>
            <a:ext cx="7772400" cy="110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75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C8659-C491-EEE2-90A8-B82D8B81E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E231C-3306-EA52-BEBD-7FAC2689E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2FACB-23C6-26E3-0460-0BE3AAD4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Example: ELU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(C-2) @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코드인데 그래프 캡처 → 연산 결합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 자동 생성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환경변수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TORCH_LOGS=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output_code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생성된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커널을 확인 가능</a:t>
            </a: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690248-E3BF-F8C3-76C4-F49DC593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56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96DA0-147A-4AE3-1D07-D96FF3A6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83" y="4252159"/>
            <a:ext cx="7772400" cy="13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3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07C3D-E2BE-BBF9-CACD-CBAD10A4B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52C7-C1B3-94FF-FB81-891AAE7D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CCDEC-36FE-52E4-01BE-C09F2BD43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Example: ELU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(C-3) Triton 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수동 커널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 크기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BLOCK_SIZE),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그리드 크기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grid =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ceil_div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(N, BLOCK_SIZE))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우리가 정함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연속 인덱스로 읽고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쓰면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coalesced access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되어 대역폭 효율↑</a:t>
            </a:r>
          </a:p>
          <a:p>
            <a:pPr lvl="2">
              <a:lnSpc>
                <a:spcPct val="150000"/>
              </a:lnSpc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510107-85CE-9E43-DED1-138A9579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57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4D0F52-3F19-EF24-07D4-E4689725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78084"/>
            <a:ext cx="9267770" cy="23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6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BCA2-88E1-962B-6BEB-1742D9724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06CBF-54BC-5C7F-B1E7-D90703608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6A2B-D9B6-12B3-0881-CC23A9F4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빠른지→어떻게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쓰는지→언제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Triton/CUDA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넘어가는지”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2) Triton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3) Example: ELU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언제 무엇을 쓰면 좋나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 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난이도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유연성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성능이 나오는 원리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최적화 체크리스트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6) Graph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C1E23-118D-0048-FE06-A34989D2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19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6C1B6-0CF7-6964-7BBB-9587FB999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3F864-46F2-4744-CE46-3D892955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4DF2B-F21D-21C0-213D-0AD1C31B4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언제 무엇을 쓰면 좋나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정확한 참조 구현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쉽게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 가속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성능이 목표 대비 부족하면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자동 생성된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Triton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커널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바탕으로 수동 튜닝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그래도 병목이면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CUDA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low-level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최적화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shared mem tile, bank conflict, occupancy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CEB6A-152F-0D4E-DDAF-8F933D7F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59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5E2143-500D-0A3D-C0A6-09B83765C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9979"/>
              </p:ext>
            </p:extLst>
          </p:nvPr>
        </p:nvGraphicFramePr>
        <p:xfrm>
          <a:off x="271955" y="4645571"/>
          <a:ext cx="11648090" cy="1954925"/>
        </p:xfrm>
        <a:graphic>
          <a:graphicData uri="http://schemas.openxmlformats.org/drawingml/2006/table">
            <a:tbl>
              <a:tblPr/>
              <a:tblGrid>
                <a:gridCol w="2329618">
                  <a:extLst>
                    <a:ext uri="{9D8B030D-6E8A-4147-A177-3AD203B41FA5}">
                      <a16:colId xmlns:a16="http://schemas.microsoft.com/office/drawing/2014/main" val="4114382921"/>
                    </a:ext>
                  </a:extLst>
                </a:gridCol>
                <a:gridCol w="1257039">
                  <a:extLst>
                    <a:ext uri="{9D8B030D-6E8A-4147-A177-3AD203B41FA5}">
                      <a16:colId xmlns:a16="http://schemas.microsoft.com/office/drawing/2014/main" val="2408282365"/>
                    </a:ext>
                  </a:extLst>
                </a:gridCol>
                <a:gridCol w="1145627">
                  <a:extLst>
                    <a:ext uri="{9D8B030D-6E8A-4147-A177-3AD203B41FA5}">
                      <a16:colId xmlns:a16="http://schemas.microsoft.com/office/drawing/2014/main" val="4255259264"/>
                    </a:ext>
                  </a:extLst>
                </a:gridCol>
                <a:gridCol w="1292773">
                  <a:extLst>
                    <a:ext uri="{9D8B030D-6E8A-4147-A177-3AD203B41FA5}">
                      <a16:colId xmlns:a16="http://schemas.microsoft.com/office/drawing/2014/main" val="2091052882"/>
                    </a:ext>
                  </a:extLst>
                </a:gridCol>
                <a:gridCol w="5623033">
                  <a:extLst>
                    <a:ext uri="{9D8B030D-6E8A-4147-A177-3AD203B41FA5}">
                      <a16:colId xmlns:a16="http://schemas.microsoft.com/office/drawing/2014/main" val="3027547212"/>
                    </a:ext>
                  </a:extLst>
                </a:gridCol>
              </a:tblGrid>
              <a:tr h="390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45747"/>
                  </a:ext>
                </a:extLst>
              </a:tr>
              <a:tr h="3909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PyTorch</a:t>
                      </a:r>
                      <a:endParaRPr lang="en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가장 쉬움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프로토타입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레퍼런스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082681"/>
                  </a:ext>
                </a:extLst>
              </a:tr>
              <a:tr h="3909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@torch.compile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쉬움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첫 번째 시도로 강력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352344"/>
                  </a:ext>
                </a:extLst>
              </a:tr>
              <a:tr h="3909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Triton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더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블록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타일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패턴을 직접 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669763"/>
                  </a:ext>
                </a:extLst>
              </a:tr>
              <a:tr h="3909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CUDA(C++)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어려움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Shared/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레지스터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스케줄 세밀 제어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유지보수 비용 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85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68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FAAC-890A-8690-1F01-DE507A33D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F5A52-B76C-6644-4F26-D03D42B5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30149-B35A-E994-DC53-EA123BA15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구성 요소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계층적 구조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내부는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계층적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hierarchical)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구성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NVIDIA H100 </a:t>
            </a:r>
            <a:b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132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×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128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16,896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코어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99C7EA-65D1-62BB-13EE-E9FE4B65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C00CB74-EE33-317E-A885-F06F38742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3932"/>
              </p:ext>
            </p:extLst>
          </p:nvPr>
        </p:nvGraphicFramePr>
        <p:xfrm>
          <a:off x="595132" y="4066085"/>
          <a:ext cx="10515600" cy="2695378"/>
        </p:xfrm>
        <a:graphic>
          <a:graphicData uri="http://schemas.openxmlformats.org/drawingml/2006/table">
            <a:tbl>
              <a:tblPr/>
              <a:tblGrid>
                <a:gridCol w="4370407">
                  <a:extLst>
                    <a:ext uri="{9D8B030D-6E8A-4147-A177-3AD203B41FA5}">
                      <a16:colId xmlns:a16="http://schemas.microsoft.com/office/drawing/2014/main" val="670613569"/>
                    </a:ext>
                  </a:extLst>
                </a:gridCol>
                <a:gridCol w="6145193">
                  <a:extLst>
                    <a:ext uri="{9D8B030D-6E8A-4147-A177-3AD203B41FA5}">
                      <a16:colId xmlns:a16="http://schemas.microsoft.com/office/drawing/2014/main" val="2200325606"/>
                    </a:ext>
                  </a:extLst>
                </a:gridCol>
              </a:tblGrid>
              <a:tr h="46399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하드웨어적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7971"/>
                  </a:ext>
                </a:extLst>
              </a:tr>
              <a:tr h="8836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(HW)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 (Streaming Multiprocessor)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‘작은 </a:t>
                      </a: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CPU’</a:t>
                      </a:r>
                      <a:endParaRPr lang="en-US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독립적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으로 명령을 실행하는 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57494"/>
                  </a:ext>
                </a:extLst>
              </a:tr>
              <a:tr h="8836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(HW)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Core (CUDA core, Tensor core)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실제 연산 수행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유닛 </a:t>
                      </a:r>
                      <a:endParaRPr lang="en-US" altLang="ko-KR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 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안에 여러 개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존재</a:t>
                      </a:r>
                      <a:endParaRPr lang="en-US" altLang="ko-KR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31426"/>
                  </a:ext>
                </a:extLst>
              </a:tr>
              <a:tr h="4639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(HW)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Control Logic (Scheduler)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내부에서 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스케줄링</a:t>
                      </a:r>
                      <a:r>
                        <a:rPr lang="en-US" altLang="ko-KR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명령 제어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담당</a:t>
                      </a:r>
                      <a:endParaRPr lang="en-US" altLang="ko-KR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57833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8ED54EA-C943-FBC2-02FB-E24B4FD4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503"/>
            <a:ext cx="5976950" cy="338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5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14CB-4D96-D03D-8290-E70C26507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254C4-77D7-5078-97E0-F43D0E22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D4C7C-6F28-20CC-D5F4-974AB5988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빠른지→어떻게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쓰는지→언제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Triton/CUDA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넘어가는지”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2) Triton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3) Example: ELU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언제 무엇을 쓰면 좋나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난이도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유연성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성능이 나오는 원리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핵심 최적화 체크리스트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6) Graph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9BC09-CD0C-9FDD-AB5E-AC887B23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9898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3EA06-F7B8-FE0E-5C3A-75DED53D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A29DE-12DD-DCEB-D2B3-2B96EDAB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07BC02-52D9-BDBB-1BE5-610437805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성능이 나오는 원리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E-1)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접근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E-2)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E-3)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정밀도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E-4)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벤치마킹 습관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390634-A663-9232-4FA8-B8405A1A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23020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6638F-3B2B-8038-921A-6EC685BD5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F76EA-959C-2DC9-A533-C5F00E44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E2D4FA-E9AF-4060-0363-1E72C081D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2"/>
            <a:ext cx="11910850" cy="524991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성능이 나오는 원리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(E-1)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접근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Coalesced access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인접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thread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연속 주소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읽도록 인덱싱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Fusion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중간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Memory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쓰지 말고 </a:t>
            </a:r>
            <a:r>
              <a:rPr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Register/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Shared memory</a:t>
            </a:r>
            <a:r>
              <a:rPr lang="ko-KR" altLang="en-US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유지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Shared Memory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반복 접근 데이터를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tile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올려서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재사용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Vectorized I/O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float2/float4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벡터 로드</a:t>
            </a:r>
            <a:r>
              <a:rPr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스토어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대역폭 활용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(E-2)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병렬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Block/Grid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크기 튜닝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장치별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sweet spot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128, 256, 512, 1024)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실험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Occupancy (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점유율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Register/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Shared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사용량이 너무 커지면 동시 실행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Block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수↓ → 오히려 느려질 수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분기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divergence)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최소화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warp(32 threads)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if-else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갈라지면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직렬화됨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tl.where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마스크 사용</a:t>
            </a:r>
          </a:p>
          <a:p>
            <a:pPr lvl="1">
              <a:lnSpc>
                <a:spcPct val="150000"/>
              </a:lnSpc>
            </a:pP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4E8402-664C-3ADB-9554-C68C8F5E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5198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20974-0564-9510-AEE4-5C50EE34D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89B8-4E63-D8E3-5D3D-7C2A3C58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47170-3436-0FDF-CABB-0452D21E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빠른지→어떻게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쓰는지→언제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Triton/CUDA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넘어가는지”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붙여도 빨라질까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2) Triton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뭐가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3) Example: ELU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언제 무엇을 쓰면 좋나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난이도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유연성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성능이 나오는 원리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최적화 체크리스트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6) Graph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75E43D-97F8-39FA-C1BD-4398F93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56002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79330-3F2F-0100-245E-6AECEC15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DCEF6-E087-818C-10A2-401C8CDE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Improving Performance with Kernels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2F7BA-93FD-5166-9D45-A94CE1CE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Graph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1: </a:t>
            </a:r>
            <a:r>
              <a:rPr lang="ko-KR" altLang="en-US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파란선</a:t>
            </a:r>
            <a:r>
              <a:rPr lang="en-US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vs </a:t>
            </a:r>
            <a:r>
              <a:rPr lang="ko-KR" altLang="en-US" sz="2000" b="1" dirty="0" err="1">
                <a:solidFill>
                  <a:schemeClr val="accent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주황선</a:t>
            </a:r>
            <a:r>
              <a:rPr lang="en-US" altLang="ko-KR" sz="2000" b="1" dirty="0">
                <a:solidFill>
                  <a:schemeClr val="accent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(@</a:t>
            </a:r>
            <a:r>
              <a:rPr lang="en" altLang="ko-KR" sz="2000" b="1" dirty="0" err="1">
                <a:solidFill>
                  <a:schemeClr val="accent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en" altLang="ko-KR" sz="2000" b="1" dirty="0">
                <a:solidFill>
                  <a:schemeClr val="accent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동일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ELU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붙였는데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GB/s 5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 이상↑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커질수록 주황선이 장비 최대 대역폭에 근접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 포화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여기에 </a:t>
            </a: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초록선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Trito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n)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주황선과 거의 같거나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작은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더 좋음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큰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둘 다 거의 최대치 도달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병목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대역폭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BCA1F-0830-A7B5-4BBD-1C8890CD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6AD8B-B96C-F977-8F23-EC4B3476B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24" y="2429439"/>
            <a:ext cx="4879428" cy="2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84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1B5D-DFC8-8F60-8F21-E377F864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4911E5-853F-FEE3-FA40-3AD89C2E9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48" y="2459421"/>
            <a:ext cx="11382703" cy="334317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" altLang="ko-KR" sz="8000" b="1" dirty="0"/>
              <a:t>3. </a:t>
            </a:r>
            <a:r>
              <a:rPr lang="en" altLang="ko-KR" sz="8000" b="1" dirty="0">
                <a:latin typeface="-apple-system"/>
              </a:rPr>
              <a:t>Fused Kernels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4B743C-6C48-2988-4DA5-4DE723B1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3383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D7126-DA86-8833-3E6A-1A1C39655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A8FF1-A0EE-5621-E369-091CAB89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Fused Kernel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00938-B5B6-F34F-DBA6-53C2C276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“커널 융합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Fused Kernels)”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시각적으로 설명한 예시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왜 ‘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 연산을 한 번에 묶는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것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’이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빠른지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비효율적인 방식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커널이 따로따로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Memory 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느린 영역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Compute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실제 연산이 일어나는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EA827-1799-5C53-AC4C-1B43453A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66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34D73-9A61-02B7-C44A-1E83ED75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79" y="3038353"/>
            <a:ext cx="5268309" cy="3128812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E0B5937-E30B-91A8-CB3E-3572DFD33AE5}"/>
              </a:ext>
            </a:extLst>
          </p:cNvPr>
          <p:cNvSpPr/>
          <p:nvPr/>
        </p:nvSpPr>
        <p:spPr>
          <a:xfrm>
            <a:off x="6527800" y="2844800"/>
            <a:ext cx="2794000" cy="3511550"/>
          </a:xfrm>
          <a:prstGeom prst="roundRect">
            <a:avLst>
              <a:gd name="adj" fmla="val 12122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0015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26C6-9A76-8923-25CF-4C0A909B2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D7D09-B8BC-BF4F-BAD0-D2C80F711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Fused Kernel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ADB079-B89A-CDF7-25E6-577434A2C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비효율적인 방식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커널이 따로따로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연산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네모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동그라미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서로 다른 커널로 실행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Procedure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연산이 끝나면 결과를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Memory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저장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(→)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연산에서 다시 그걸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읽어옴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(←)</a:t>
            </a: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왕복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계속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일어남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계속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“명령 주고받기”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때문에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왕복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latency),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런치 오버헤드가 엄청 커짐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52EAE9-5F11-0894-9AF7-4A539197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67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D0429-3ABC-EF02-D4A1-0FC422096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79" y="3038353"/>
            <a:ext cx="5268309" cy="3128812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EF2759A-0B15-40C5-3ADF-B755A1A76BD6}"/>
              </a:ext>
            </a:extLst>
          </p:cNvPr>
          <p:cNvSpPr/>
          <p:nvPr/>
        </p:nvSpPr>
        <p:spPr>
          <a:xfrm>
            <a:off x="6527800" y="2844800"/>
            <a:ext cx="2794000" cy="3511550"/>
          </a:xfrm>
          <a:prstGeom prst="roundRect">
            <a:avLst>
              <a:gd name="adj" fmla="val 12122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7175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9864-09C6-2F3D-F61F-5C166E801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31169-1F9F-CBDE-19F6-CC61A188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Fused Kernel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90F01-88CC-E851-B587-84E80DA0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효율적인 방식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(Fused Kernel)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연산을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커널로 묶어서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한 번에 실행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번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Memory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데이터를 가져오면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연산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 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 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 …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전부 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SM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내부의 빠른 메모리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L1/Shared/Register) </a:t>
            </a:r>
            <a:b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안에서 처리하고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마지막에만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Memory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결과를 저장함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FEDD91-3B17-6BF2-FB0D-EF4C7DAB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68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17DDD6-4756-8E8E-13DC-623AB28A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79" y="3038353"/>
            <a:ext cx="5268309" cy="3128812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0F5D015-6AB7-F990-CC0F-67A72DF56A4A}"/>
              </a:ext>
            </a:extLst>
          </p:cNvPr>
          <p:cNvSpPr/>
          <p:nvPr/>
        </p:nvSpPr>
        <p:spPr>
          <a:xfrm>
            <a:off x="9278444" y="2844800"/>
            <a:ext cx="2794000" cy="3511550"/>
          </a:xfrm>
          <a:prstGeom prst="roundRect">
            <a:avLst>
              <a:gd name="adj" fmla="val 12122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7F140-EDD4-1C39-58D8-580858EB0386}"/>
              </a:ext>
            </a:extLst>
          </p:cNvPr>
          <p:cNvSpPr txBox="1"/>
          <p:nvPr/>
        </p:nvSpPr>
        <p:spPr>
          <a:xfrm>
            <a:off x="-1632387" y="5511552"/>
            <a:ext cx="7983044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“데이터는 한 번만 들여오고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필요한 계산을 </a:t>
            </a:r>
            <a:b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 끝내고 나서 내보낸다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197595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53090-0235-4E66-C4A9-0601C513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89891-D4ED-E4B1-E8D7-66A07E1D5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Fused Kernel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E096C-DB0F-89AA-C7EA-D9F02C4C1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8AA3EF-6762-993F-7E04-9CD5289C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69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BE7169-F3C1-1BE0-CC1D-A9BEB8DCE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51999"/>
              </p:ext>
            </p:extLst>
          </p:nvPr>
        </p:nvGraphicFramePr>
        <p:xfrm>
          <a:off x="501650" y="2538254"/>
          <a:ext cx="11188700" cy="2605248"/>
        </p:xfrm>
        <a:graphic>
          <a:graphicData uri="http://schemas.openxmlformats.org/drawingml/2006/table">
            <a:tbl>
              <a:tblPr/>
              <a:tblGrid>
                <a:gridCol w="1891809">
                  <a:extLst>
                    <a:ext uri="{9D8B030D-6E8A-4147-A177-3AD203B41FA5}">
                      <a16:colId xmlns:a16="http://schemas.microsoft.com/office/drawing/2014/main" val="2775333559"/>
                    </a:ext>
                  </a:extLst>
                </a:gridCol>
                <a:gridCol w="4972756">
                  <a:extLst>
                    <a:ext uri="{9D8B030D-6E8A-4147-A177-3AD203B41FA5}">
                      <a16:colId xmlns:a16="http://schemas.microsoft.com/office/drawing/2014/main" val="2919951512"/>
                    </a:ext>
                  </a:extLst>
                </a:gridCol>
                <a:gridCol w="4324135">
                  <a:extLst>
                    <a:ext uri="{9D8B030D-6E8A-4147-A177-3AD203B41FA5}">
                      <a16:colId xmlns:a16="http://schemas.microsoft.com/office/drawing/2014/main" val="2855993345"/>
                    </a:ext>
                  </a:extLst>
                </a:gridCol>
              </a:tblGrid>
              <a:tr h="43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Fusion X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Fusion O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676572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커널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개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연산마다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연산을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 번에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905397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왕복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많음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매번 읽고 씀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맨 처음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맨 끝만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340337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느림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I/O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병목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빠름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집중형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123435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56686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torch.exp(x); torch.sin(x); torch.add(...);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@</a:t>
                      </a:r>
                      <a:r>
                        <a:rPr lang="en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torch.compile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or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Triton fused kernel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434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28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E6C6D-C18E-D7ED-D407-548188A5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46518-5127-8473-8706-511E8741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A9B43A-9B8B-A68A-62B0-5A5DB578C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구성 요소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계층적 구조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내부는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계층적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hierarchical)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구성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525BA-CBB3-2ED7-AEDC-21BECDA4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</a:t>
            </a:fld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75F69D-44D7-AD9B-FD9D-2E3DB420C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06117"/>
              </p:ext>
            </p:extLst>
          </p:nvPr>
        </p:nvGraphicFramePr>
        <p:xfrm>
          <a:off x="281150" y="2869865"/>
          <a:ext cx="11667196" cy="3338370"/>
        </p:xfrm>
        <a:graphic>
          <a:graphicData uri="http://schemas.openxmlformats.org/drawingml/2006/table">
            <a:tbl>
              <a:tblPr/>
              <a:tblGrid>
                <a:gridCol w="3897311">
                  <a:extLst>
                    <a:ext uri="{9D8B030D-6E8A-4147-A177-3AD203B41FA5}">
                      <a16:colId xmlns:a16="http://schemas.microsoft.com/office/drawing/2014/main" val="2531328240"/>
                    </a:ext>
                  </a:extLst>
                </a:gridCol>
                <a:gridCol w="3854369">
                  <a:extLst>
                    <a:ext uri="{9D8B030D-6E8A-4147-A177-3AD203B41FA5}">
                      <a16:colId xmlns:a16="http://schemas.microsoft.com/office/drawing/2014/main" val="1418466105"/>
                    </a:ext>
                  </a:extLst>
                </a:gridCol>
                <a:gridCol w="1990846">
                  <a:extLst>
                    <a:ext uri="{9D8B030D-6E8A-4147-A177-3AD203B41FA5}">
                      <a16:colId xmlns:a16="http://schemas.microsoft.com/office/drawing/2014/main" val="2062996681"/>
                    </a:ext>
                  </a:extLst>
                </a:gridCol>
                <a:gridCol w="1924670">
                  <a:extLst>
                    <a:ext uri="{9D8B030D-6E8A-4147-A177-3AD203B41FA5}">
                      <a16:colId xmlns:a16="http://schemas.microsoft.com/office/drawing/2014/main" val="4040846385"/>
                    </a:ext>
                  </a:extLst>
                </a:gridCol>
              </a:tblGrid>
              <a:tr h="5200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역할</a:t>
                      </a:r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예시 수치 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H100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 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3935"/>
                  </a:ext>
                </a:extLst>
              </a:tr>
              <a:tr h="2971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(HW) </a:t>
                      </a:r>
                      <a:r>
                        <a:rPr lang="en" sz="17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sz="17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하나의 물리적 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1</a:t>
                      </a: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수천 개의 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936091"/>
                  </a:ext>
                </a:extLst>
              </a:tr>
              <a:tr h="7429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(HW) </a:t>
                      </a:r>
                      <a:r>
                        <a:rPr lang="en" sz="17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 (Streaming Multiprocessor)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독립적인 연산 </a:t>
                      </a:r>
                      <a:r>
                        <a:rPr lang="ko-KR" altLang="en-US" sz="17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클러스터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명령을 받아 여러 </a:t>
                      </a:r>
                      <a:r>
                        <a:rPr lang="ko-KR" altLang="en-US" sz="17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코어를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132</a:t>
                      </a: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Block-level</a:t>
                      </a: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905388"/>
                  </a:ext>
                </a:extLst>
              </a:tr>
              <a:tr h="5200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(HW) </a:t>
                      </a:r>
                      <a:r>
                        <a:rPr lang="en" sz="17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Core (CUDA / Tensor Core)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덧셈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곱셈 등의 </a:t>
                      </a:r>
                      <a:r>
                        <a:rPr lang="ko-KR" altLang="en-US" sz="17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</a:t>
                      </a: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당 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128</a:t>
                      </a: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Thread-level</a:t>
                      </a: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460240"/>
                  </a:ext>
                </a:extLst>
              </a:tr>
              <a:tr h="5200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(SW) </a:t>
                      </a:r>
                      <a:r>
                        <a:rPr lang="en" sz="17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Warp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7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</a:t>
                      </a:r>
                      <a:r>
                        <a:rPr lang="ko-KR" altLang="en-US" sz="17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개의 </a:t>
                      </a:r>
                      <a:r>
                        <a:rPr lang="en" sz="17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</a:t>
                      </a: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묶음 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동일 명령 실행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수천 개 동시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Instruction-level</a:t>
                      </a: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238186"/>
                  </a:ext>
                </a:extLst>
              </a:tr>
              <a:tr h="5200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7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(SW) </a:t>
                      </a:r>
                      <a:r>
                        <a:rPr lang="en" sz="17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가장 작은 실행 단위 </a:t>
                      </a:r>
                      <a:r>
                        <a:rPr lang="en-US" altLang="ko-KR" sz="17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한 점 계산</a:t>
                      </a:r>
                      <a:r>
                        <a:rPr lang="en-US" altLang="ko-KR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수십만 개 활성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047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6543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A64C2-04CE-E8E0-C82B-074455046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9EBFF-87A3-5F4F-6B6F-ABD5DEF3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Fused Kernel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9A299-18CD-D692-125C-B61B1E154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Example: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에서의 예시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각각 커널로 돌리면 매번 메모리 왕복 발생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Fused Kernel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번에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Scale + Bias + GELU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중간 결과를 메모리에 저장하지 않음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 캐시에서 바로 다음 연산으로 연결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이게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/GELU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등에서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@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torch.compile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엄청 빨라지는 이유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588F8-9A87-B124-E98F-6400C834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70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18BC-9FBA-30DE-F8C0-EB3F31E3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447" y="1608083"/>
            <a:ext cx="4360306" cy="13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60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31B0E-8120-5F1F-63E8-75B349698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008D6-F248-AA60-EEB6-9F3D0A33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48" y="2459421"/>
            <a:ext cx="11382703" cy="334317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" altLang="ko-KR" sz="8000" b="1" dirty="0"/>
              <a:t>4. </a:t>
            </a:r>
            <a:r>
              <a:rPr lang="en" altLang="ko-KR" sz="8000" b="1" dirty="0">
                <a:latin typeface="-apple-system"/>
              </a:rPr>
              <a:t>Flash Attention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8BDA14-E04E-88B4-E524-B9446774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517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6F6E5-5BBF-B167-5855-C1C832233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854E3-9323-3560-7BFD-A051B11D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7A91B-571B-88FA-1705-1FB962F3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왜 필요한가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알고리즘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(Pseudocode)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제약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v1/v2/v3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EE72CB-CA8B-597B-4818-37154F77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461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AFA34-B04E-F448-BBAC-AF7DC3185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E8D3E-00A7-CBDB-3B41-D895B20F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79F43-B170-4E49-57D3-EB19038D3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왜 필요한가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알고리즘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(Pseudocode)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제약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v1/v2/v3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4CE26F-E670-C1E9-3107-071CC395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9441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4494-6DEA-1A74-ED83-722352B1C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9AFB3-2927-4D86-F209-D4571939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4D925-86B4-2AFE-3BD8-560BEFF4C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왜 필요한가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HBM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왕복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Naïve attention: 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HBM(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메모리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“완전히” 만들어 두고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다음 연산에 사용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속도는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왕복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HBM ↔ SM/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레지스터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병목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SRAM/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레지스터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온칩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매우 빠르지만 작음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MB~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수십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MB).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HBM (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오프칩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크지만 상대적으로 느림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길이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커지면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N^2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 엄청 큼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계속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HBM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쓰고 다시 읽는 비용이 압도적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문제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큰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HBM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만들었다가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읽었다가 하는 왕복이 병목”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789867-5338-FAE0-1DC5-0279410D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74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0A28E9-E3CB-6ACE-D7EB-A4924E95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0" y="2267608"/>
            <a:ext cx="525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103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67C58-27A8-4CB0-3E50-D9A68AD7A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10260-F902-751E-5C9C-28501F1D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6FC38-E7B0-980D-8868-2FFC24F87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왜 필요한가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알고리즘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(Pseudocode)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제약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v1/v2/v3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8FEDC2-E82F-F79B-7FAA-556D37E3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1852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90456-F48F-0364-F7E3-F5188821D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C0761-F1D4-F583-EE78-140C5A9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BE51C-1181-125C-665C-832F8387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Tiling)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 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“절대” 물질화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materialize)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 않기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온라인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소프트맥스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(Online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융합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Kernel Fusion)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9A527-88A5-CE80-0523-1577339D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76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17C32D-B96B-9B21-0741-5F5B3328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3747942"/>
            <a:ext cx="6259350" cy="2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77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3DCFB-0C6B-67C6-84DD-9A345578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34BAF-4580-6B22-4FFA-0CFCA327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1968C-5889-014D-65D9-2A5A655B0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Tiling)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 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“절대” 물질화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materialize)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 않기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온라인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소프트맥스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(Online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융합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Kernel Fusion)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E7AED-EE96-BA88-9F39-462D2E2C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77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2E2971-B06B-B74B-8842-8D0BD302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3747942"/>
            <a:ext cx="6259350" cy="2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92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264E0-DC28-C9C4-A6BA-11C36326E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9BE7-9B70-55A2-7488-E9158B50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72B7E-6074-4352-35A9-5E5630EF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Tiling)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Tiling)”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크기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차이 때문에 나온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쪼개기 전략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뿐 아니라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CNN,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matmul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transformer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 모든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연산의 핵심 아이디어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에서의 적용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Q,K,V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작은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단위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잘라 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온칩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SRAM)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가져와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 → 바로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buffer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누적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이렇게 하면 온칩에서 대부분의 계산을 끝내고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HBM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왕복을 최소화</a:t>
            </a:r>
            <a:endParaRPr lang="en-US" altLang="ko-KR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08720-017B-DC54-6BC0-F320D14A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95322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C6A51-0C93-C153-E32D-3C2CFA48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2B977-9CE7-EA60-B481-636F31AA1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38164-84BB-C964-4B64-39408CBB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Tiling)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(Before)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대로 한다면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너무 커서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SRAM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절대 못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들어감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HBM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왕복이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많아짐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느려짐</a:t>
            </a: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613B5F-270A-EB34-15C0-CB81A41E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79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1E2C23-196B-F334-77A9-628C143D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4090867"/>
            <a:ext cx="6413500" cy="25096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67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BC729-ECF6-B3AA-C671-655DB3990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584E8-8368-2935-33B5-6FED9263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AE9CC-3A10-5FCB-D870-3C8BE5B92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계층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메모리 계층 구조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메모리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크기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접근 범위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따라 나뉨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최적화의 핵심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느린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Memory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접근을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최소화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가능한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Shared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Memory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많이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활용하기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91D30-5759-3382-185C-062F8C3F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</a:t>
            </a:fld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1C26E7-CF09-18D7-5D3C-0D79BA1AE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395905"/>
              </p:ext>
            </p:extLst>
          </p:nvPr>
        </p:nvGraphicFramePr>
        <p:xfrm>
          <a:off x="262761" y="4504602"/>
          <a:ext cx="11566936" cy="2274570"/>
        </p:xfrm>
        <a:graphic>
          <a:graphicData uri="http://schemas.openxmlformats.org/drawingml/2006/table">
            <a:tbl>
              <a:tblPr/>
              <a:tblGrid>
                <a:gridCol w="3036394">
                  <a:extLst>
                    <a:ext uri="{9D8B030D-6E8A-4147-A177-3AD203B41FA5}">
                      <a16:colId xmlns:a16="http://schemas.microsoft.com/office/drawing/2014/main" val="366506104"/>
                    </a:ext>
                  </a:extLst>
                </a:gridCol>
                <a:gridCol w="3240912">
                  <a:extLst>
                    <a:ext uri="{9D8B030D-6E8A-4147-A177-3AD203B41FA5}">
                      <a16:colId xmlns:a16="http://schemas.microsoft.com/office/drawing/2014/main" val="3841839984"/>
                    </a:ext>
                  </a:extLst>
                </a:gridCol>
                <a:gridCol w="1296364">
                  <a:extLst>
                    <a:ext uri="{9D8B030D-6E8A-4147-A177-3AD203B41FA5}">
                      <a16:colId xmlns:a16="http://schemas.microsoft.com/office/drawing/2014/main" val="1383647581"/>
                    </a:ext>
                  </a:extLst>
                </a:gridCol>
                <a:gridCol w="3993266">
                  <a:extLst>
                    <a:ext uri="{9D8B030D-6E8A-4147-A177-3AD203B41FA5}">
                      <a16:colId xmlns:a16="http://schemas.microsoft.com/office/drawing/2014/main" val="3632259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공유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73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Registers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개별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가장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전용의 임시 변수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180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Shared Memory / L1 Cache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같은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thread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끼리 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블록 내부의 데이터 교환에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463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L2 Cache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SM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통신 및 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캐싱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580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Global Memory (VRAM)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주 메모리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80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GB H100)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16019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2EBC073-4C90-5FB9-6014-11858B98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503"/>
            <a:ext cx="5948676" cy="33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776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61F64-B129-B30F-3FDB-4DD0CCD4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5768F-5792-EA79-070D-2CC2228F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4CC8A-A74E-8A48-F924-4281FB05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Tiling)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(After)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사용한다면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3FC470-DBD8-2454-B4A4-CC37BC63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80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4C4A5-A192-EF48-24E3-A9310D46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3642764"/>
            <a:ext cx="8924875" cy="1843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31923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83FC0-394C-99CE-091D-3D59DB43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A893A-D860-F2FF-7C50-C9EDC3AF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FC17D-67D5-AC60-E982-88196457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Tiling)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Procedure</a:t>
            </a: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D6533-9066-91E6-D666-BEF551D2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81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8CF3C0-D401-5241-FF2F-658B56311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47004"/>
              </p:ext>
            </p:extLst>
          </p:nvPr>
        </p:nvGraphicFramePr>
        <p:xfrm>
          <a:off x="1155700" y="3490126"/>
          <a:ext cx="8064500" cy="2745246"/>
        </p:xfrm>
        <a:graphic>
          <a:graphicData uri="http://schemas.openxmlformats.org/drawingml/2006/table">
            <a:tbl>
              <a:tblPr/>
              <a:tblGrid>
                <a:gridCol w="1358900">
                  <a:extLst>
                    <a:ext uri="{9D8B030D-6E8A-4147-A177-3AD203B41FA5}">
                      <a16:colId xmlns:a16="http://schemas.microsoft.com/office/drawing/2014/main" val="1222404083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36979712"/>
                    </a:ext>
                  </a:extLst>
                </a:gridCol>
              </a:tblGrid>
              <a:tr h="4575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9906"/>
                  </a:ext>
                </a:extLst>
              </a:tr>
              <a:tr h="4575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Q, K, V</a:t>
                      </a:r>
                      <a:r>
                        <a:rPr lang="ko-KR" altLang="en-US" sz="20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HBM(</a:t>
                      </a:r>
                      <a:r>
                        <a:rPr lang="ko-KR" altLang="en-US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큰 메모리</a:t>
                      </a:r>
                      <a:r>
                        <a:rPr lang="en-US" altLang="ko-KR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</a:t>
                      </a:r>
                      <a:r>
                        <a:rPr lang="ko-KR" altLang="en-US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작은 조각</a:t>
                      </a:r>
                      <a:r>
                        <a:rPr lang="en-US" altLang="ko-KR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타일</a:t>
                      </a:r>
                      <a:r>
                        <a:rPr lang="en-US" altLang="ko-KR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나눔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546631"/>
                  </a:ext>
                </a:extLst>
              </a:tr>
              <a:tr h="4575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타일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빠른 </a:t>
                      </a:r>
                      <a:r>
                        <a:rPr lang="en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SRAM(Shared Memory)</a:t>
                      </a:r>
                      <a:r>
                        <a:rPr lang="ko-KR" altLang="en-US" sz="20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잠깐 올림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61483"/>
                  </a:ext>
                </a:extLst>
              </a:tr>
              <a:tr h="4575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SRAM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위에서 </a:t>
                      </a:r>
                      <a:r>
                        <a:rPr lang="ko-KR" altLang="en-US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 수행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QK^T → </a:t>
                      </a:r>
                      <a:r>
                        <a:rPr lang="en" sz="20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→ PV)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196988"/>
                  </a:ext>
                </a:extLst>
              </a:tr>
              <a:tr h="4575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결과 </a:t>
                      </a:r>
                      <a:r>
                        <a:rPr lang="ko-KR" altLang="en-US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일부</a:t>
                      </a:r>
                      <a:r>
                        <a:rPr lang="en-US" altLang="ko-KR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 </a:t>
                      </a:r>
                      <a:r>
                        <a:rPr lang="ko-KR" altLang="en-US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블록</a:t>
                      </a:r>
                      <a:r>
                        <a:rPr lang="en-US" altLang="ko-KR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sz="20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다시 </a:t>
                      </a: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HBM</a:t>
                      </a:r>
                      <a:r>
                        <a:rPr lang="ko-KR" altLang="en-US" sz="20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88000"/>
                  </a:ext>
                </a:extLst>
              </a:tr>
              <a:tr h="4575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다음 타일로 </a:t>
                      </a:r>
                      <a:r>
                        <a:rPr lang="ko-KR" altLang="en-US" sz="20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넘어감</a:t>
                      </a:r>
                      <a:endParaRPr lang="ko-KR" altLang="en-US" sz="2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66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0093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BE01C-7A69-60F2-4339-7970CAB28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E6DA6-EAF8-19A2-9A3F-D4873837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35704-F289-ABB9-A456-D35DE263C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Tiling)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번에 다 계산하면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4096×4096 matrix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너무 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Q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128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행씩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작은 타일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&amp;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K,V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128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행씩 잘라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“작은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128×128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SRAM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계산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이 블록을 순차적으로 누적해서 전체 결과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완성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3">
              <a:lnSpc>
                <a:spcPct val="150000"/>
              </a:lnSpc>
            </a:pPr>
            <a:endParaRPr lang="en-US" altLang="ko-KR" sz="2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9D26CE-34BF-EF8B-AE6D-747F380D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82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E29B57-A7AE-940C-0397-808AB96C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578" y="2834290"/>
            <a:ext cx="2770322" cy="1981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277E4-5E50-5347-34BB-FE365E3B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75" y="5713624"/>
            <a:ext cx="7962025" cy="10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5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59328-209D-DC22-D036-C86E8CA21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8B200-022B-C066-580A-153ED2E1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1F6A6-AA42-90F5-6A39-10B4421F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타일링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Tiling)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Question)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취하려면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부분인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128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아니라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전체인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4096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필요하지 않나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Answer)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Online </a:t>
            </a:r>
            <a:r>
              <a:rPr lang="en-US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152E7-D02C-87CD-B067-AB289328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419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DB439-72E0-BF38-B0D1-084D13806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B1115-C0F5-D534-91FD-ED681B1E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F441F-FEAC-A784-821F-995AF1DA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S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“절대” 물질화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materialize)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하지 않기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앞선 내용과 사실상 동일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줄 요약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큰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행렬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N×N)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아예 만들지도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HBM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쓰지도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(write)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않는다는 뜻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대신 작은 블록씩 계산하면서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필요한 최소 정보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정규화 통계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들고 다니다가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최종 출력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HBM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저장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61939-B71E-2BEC-5941-42BD341D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74483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1F0F1-CAA7-6DA1-944F-604F22903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59465-2F36-5221-6ADA-264907F0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62D6E-2867-9983-56D2-4C9C757C7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S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“절대” 물질화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materialize)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하지 않기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만들지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(write)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않는가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A1) </a:t>
            </a:r>
          </a:p>
          <a:p>
            <a:pPr lvl="2"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크기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N×N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 엄청 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(e.g.,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N=4096 → 1,677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element).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방식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큰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HBM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써놓은 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P=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(S) → O=PV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과정에서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HBM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왕복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쓰기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읽기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병목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메모리도 터짐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전체를 만들지 말고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타일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단위로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일부분만 잠깐 계산해서 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곧바로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반영하고 버린다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3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B9629-2EA9-C67E-ED63-066A4D75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1923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0F4C1-B05F-67B7-6ABB-E1030870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5E0FD-F91E-60AF-8BA4-B092F802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60E6B-3883-74FA-21C2-6E6DAC341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S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“절대” 물질화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materialize)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하지 않기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Q2)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“정규화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통계”만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유지한다는 게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뭔데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A2) 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전체를 위해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모든 값을 보관할 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필요가 없고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행의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m, l)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있으면 충분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블록씩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조각을 계산할 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때마다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행의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m, l)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온라인으로 갱신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D560C0-1508-8D3B-B3DE-27998BE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86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EED433-D4F2-AC93-67B6-0511F194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240" y="2888813"/>
            <a:ext cx="4953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8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0C150-900E-AD2D-BB96-BA9C6802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FF87F-3EDC-36E9-C57E-E6A30879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CAC21-8B88-93A8-4706-56085520A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온라인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소프트맥스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(Online </a:t>
            </a:r>
            <a:r>
              <a:rPr lang="en-US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앞서 언급했듯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각 행에 대해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 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행마다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“현재까지의 최대값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지수합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유지하면 블록을 순회하며 정확히 계산 가능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행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r에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대해, 현재까지 본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블록들에서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누적 최댓값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누적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지수합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누적 출력 합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(나중에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로 정규화)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들고 있다고 하자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914400" lvl="2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155CE-2D91-26E0-8F01-69D58F47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87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30D258-0475-39D7-19FF-622B1399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95" y="2654300"/>
            <a:ext cx="138413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42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56A90-1A21-8145-3EA8-9F5ACCEA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3BFA0-2CDC-5E26-6278-8834EDD1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A3D90-C5A6-F751-8030-AFF53772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온라인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소프트맥스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(Online </a:t>
            </a:r>
            <a:r>
              <a:rPr lang="en-US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블록에서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S_block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Q_block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·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K_block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계산하면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914400" lvl="2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31843-9B81-160D-7213-CFF95A6F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88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7901A8-142C-948C-6057-788EB469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4" y="3803813"/>
            <a:ext cx="5016500" cy="2578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6E902D-0D95-2E7A-FA95-D666792F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70406"/>
            <a:ext cx="4355710" cy="2892097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526BBCA-815E-CED0-61A7-AEAE912E0AAE}"/>
              </a:ext>
            </a:extLst>
          </p:cNvPr>
          <p:cNvCxnSpPr/>
          <p:nvPr/>
        </p:nvCxnSpPr>
        <p:spPr>
          <a:xfrm>
            <a:off x="152400" y="3479800"/>
            <a:ext cx="1182764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248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9CC6-2C2B-42C2-0217-D82A750B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9DAC1-E62E-4E6B-C8F7-67AEFF41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97DC87-905C-1414-976E-8F3DCFDFB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온라인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소프트맥스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(Online </a:t>
            </a:r>
            <a:r>
              <a:rPr lang="en-US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블록에서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S_block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Q_block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·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K_block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계산하면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914400" lvl="2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3D1CF-86BB-1F08-3CA5-804EB862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89</a:t>
            </a:fld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C48AB2-DE9F-E54C-3E56-DA311768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673058"/>
            <a:ext cx="5283200" cy="3048417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911B49D-5972-6564-B614-56200C9FD537}"/>
              </a:ext>
            </a:extLst>
          </p:cNvPr>
          <p:cNvCxnSpPr/>
          <p:nvPr/>
        </p:nvCxnSpPr>
        <p:spPr>
          <a:xfrm>
            <a:off x="152400" y="3479800"/>
            <a:ext cx="1182764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E15099-9E37-AD3D-50EC-93A97A6CE787}"/>
              </a:ext>
            </a:extLst>
          </p:cNvPr>
          <p:cNvSpPr txBox="1"/>
          <p:nvPr/>
        </p:nvSpPr>
        <p:spPr>
          <a:xfrm>
            <a:off x="6627650" y="4187223"/>
            <a:ext cx="5283200" cy="175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2000" b="1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요약</a:t>
            </a:r>
            <a:r>
              <a:rPr lang="en-US" altLang="ko-KR" sz="2000" b="1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 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전체를 만들 필요 없이</a:t>
            </a:r>
            <a:r>
              <a:rPr lang="en-US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블록의 </a:t>
            </a:r>
            <a:r>
              <a:rPr lang="en" altLang="ko-KR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만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잠깐 계산</a:t>
            </a:r>
            <a:endParaRPr lang="en-US" altLang="ko-KR" dirty="0">
              <a:solidFill>
                <a:srgbClr val="0E0E0E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 err="1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m,l,o</a:t>
            </a:r>
            <a:r>
              <a:rPr lang="en" altLang="ko-KR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만 업데이트</a:t>
            </a:r>
            <a:endParaRPr lang="en-US" altLang="ko-KR" dirty="0">
              <a:solidFill>
                <a:srgbClr val="0E0E0E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" altLang="ko-KR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버림</a:t>
            </a:r>
            <a:endParaRPr lang="en-US" altLang="ko-KR" b="1" dirty="0"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37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88220-3CDF-9E3A-9475-C4140B895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D74BC-A2BD-68F2-07E0-BEE4FC02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 Primer on GPUs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8F521D-D11B-6A68-9592-B43F110F3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실행 단위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Kernel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Kernel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실행되는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코드 단위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E.g.,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CUDA, Triton,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cuBLAS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등에서 정의된 함수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CPU (Host)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데이터를 준비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뒤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kernel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실행”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수천 개의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thread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kernel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병렬 실행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552E43-78F1-5414-9360-72B65F14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8420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2E248-D9B2-EDD7-83C4-AC4771FB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D47EB-7114-6025-BD59-2A4CDD0D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4AC9D-0EB7-3D95-3BE8-5DED6F8BC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왜 필요한가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알고리즘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(Pseudocode)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제약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v1/v2/v3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FEECF-CE55-3FCF-6458-2C87AE53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84799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5EF8-57F4-B84E-38E0-172A6573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82891-7A37-E79F-8209-79DC7394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0EE87-C59E-9758-6667-6A7EC7152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알고리즘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(Pseudocode)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정확성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Online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일반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수치적으로 동일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거대한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만들지 않고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행별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m,l,o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상태만 유지하므로 메모리 절감</a:t>
            </a:r>
            <a:endParaRPr lang="en-US" altLang="ko-KR" sz="2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2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8652F9-4604-94FC-3528-259EDFAF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91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97E4F8-CB47-B9AA-C53D-E69CB423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523" y="1608083"/>
            <a:ext cx="5000027" cy="539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BC09DA-7631-23C7-A8A6-504CDE65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457" y="2265691"/>
            <a:ext cx="6065093" cy="43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CB80E-E8C5-91BF-7515-6F56A0FC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59A95-DE1D-359E-0EB5-E088C9B6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CD0496-FB3D-AC01-D173-C8A5AE76C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왜 필요한가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알고리즘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(Pseudocode)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이점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제약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v1/v2/v3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C1202-5DFB-5192-9E1C-EDE32798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1055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D59E7-2FA4-9347-050A-B2663059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146C2-7D7E-C037-279D-DE9A83FB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BB397-C420-2BA2-C798-C993982BA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이점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제약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이점</a:t>
            </a:r>
            <a:endParaRPr lang="en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HBM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왕복 제거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S, P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HBM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쓰고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다시 읽는 과정을 없앰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온칩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재사용 극대화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Q,K,V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타일을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Register/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Shared memory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올려 곧바로 다음 연산에 활용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O(N^2)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알고리즘 유지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근사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linear attention)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아니라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정확한 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피크가 큰 폭으로 감소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길이 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커질수록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차이가 큼 →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더 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가능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DB5703-0495-5288-0BA3-A9AE6067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31730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D983E-CF90-0759-603E-2158E15AD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CB71B-CD06-DB53-85A8-015B94FB6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A6DCB-0124-B25E-10EA-484F6960D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이점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제약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제약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신경써야할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점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패턴 제약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(O) Causal/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Masking/Dropout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 자주 쓰는 패턴은 지원되지만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(X) 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아주 복잡한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custom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마스크”은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기본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제약이 있을 수 있음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(→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FlexAttention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참고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타일 크기 튜닝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하드웨어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정밀도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BF16/FP16/FP8)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따라 최적 타일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스케줄이 달라짐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But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라이브러리에서 자동 튜닝 지원해줌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숫자 안정성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Online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행별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max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적절히 갱신해야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under/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overfloew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회피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590675-A4F5-C1E1-19A8-8F346437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26124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F826-72E7-EA9A-374D-04E8A602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78B58-14CC-D208-F81C-04FB625C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1FAAD-7E48-A618-B9F8-18400A8FA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왜 필요한가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Tiling + Online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Kernel Fusion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알고리즘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(Pseudocode)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제약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v1/v2/v3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45EF4E-15C4-9A0F-864E-4BD46AFE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5110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03A0D-861B-60D4-B5BE-F6DEE62B1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A7A9-4DC2-442B-650B-E356551A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Flash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506EB-8014-6787-D2F9-7D39F0349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Flash Attention v1,v2,v3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FlashAttention-1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(Tiling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Online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Kernel fusion)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FlashAttention-2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matmul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최소화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warp/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 간 작업 분할을 더 정교화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스케줄링 최적화 → 추가 속도 상승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FlashAttention-3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Hopper(H100)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Core/FP8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활용을 극대화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세대별 하드웨어 특성 맞춤 최적화 → 더 높은 처리량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E651DF-FE39-EEF3-2378-DB76ACCC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96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86FB5-4913-75F2-7D35-A4D48A4A16FC}"/>
              </a:ext>
            </a:extLst>
          </p:cNvPr>
          <p:cNvSpPr txBox="1"/>
          <p:nvPr/>
        </p:nvSpPr>
        <p:spPr>
          <a:xfrm>
            <a:off x="7213600" y="3959564"/>
            <a:ext cx="4978400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v2/v3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향상은 “알고리즘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변화”보다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저수준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커널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스케줄링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정밀도 활용의 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공학적 미세 최적화에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가까움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5879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643F5-9505-AA00-DE71-100AE8E3F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032ED-01AE-4329-F02B-ED09EB38B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90" y="2459421"/>
            <a:ext cx="11708524" cy="334317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" altLang="ko-KR" sz="8000" b="1" dirty="0"/>
              <a:t>5. </a:t>
            </a:r>
            <a:r>
              <a:rPr lang="en" altLang="ko-KR" sz="8000" b="1" dirty="0">
                <a:latin typeface="-apple-system"/>
              </a:rPr>
              <a:t>Mixed Precision Training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FC9032-C0F8-F13A-4E4B-F5476607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8536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31F52-1C4F-C2D9-187C-371C330EF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2A7D0-CA28-F053-15F9-382994F2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84262-9F80-DCD2-EA97-EC0C1A38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Floating-point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형식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 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(32, 16, 8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 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달라질 때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표현 범위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2)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정밀도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3)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속도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어떻게 바뀌는지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E.g.,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(-1)^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sign × (1.mantissa₂) × 2^(exponent−bias)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부호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×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유효숫자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× 10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ⁿ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(X)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부호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×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맨티사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× 2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ᵉ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(O)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A08FA-09D3-C150-C4CE-524453FA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98</a:t>
            </a:fld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4F6DB4-4625-A52F-EFFC-A5CD11DDF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353520"/>
              </p:ext>
            </p:extLst>
          </p:nvPr>
        </p:nvGraphicFramePr>
        <p:xfrm>
          <a:off x="635875" y="2952274"/>
          <a:ext cx="7619125" cy="1824419"/>
        </p:xfrm>
        <a:graphic>
          <a:graphicData uri="http://schemas.openxmlformats.org/drawingml/2006/table">
            <a:tbl>
              <a:tblPr/>
              <a:tblGrid>
                <a:gridCol w="2641600">
                  <a:extLst>
                    <a:ext uri="{9D8B030D-6E8A-4147-A177-3AD203B41FA5}">
                      <a16:colId xmlns:a16="http://schemas.microsoft.com/office/drawing/2014/main" val="2838311051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785707778"/>
                    </a:ext>
                  </a:extLst>
                </a:gridCol>
                <a:gridCol w="3466225">
                  <a:extLst>
                    <a:ext uri="{9D8B030D-6E8A-4147-A177-3AD203B41FA5}">
                      <a16:colId xmlns:a16="http://schemas.microsoft.com/office/drawing/2014/main" val="30740694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(FP32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Bit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858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이면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+, 1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이면 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01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수의 크기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스케일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07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Mantissa (= Fraction)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유효 숫자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81222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B338451-B29D-3BC9-902A-5A8253AF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40" y="5371531"/>
            <a:ext cx="4965700" cy="14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07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6F51A-F978-B044-5C12-B46488788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05C6E-D095-7460-5167-30312A98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A1A60-0BCE-37B9-178D-CF8073DB8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910850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Floating-point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형식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 수를 줄이면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Mantissa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비트를 줄이면 →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정밀도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소수점 아래 정확도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↓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Exponent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비트를 줄이면 →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표현 범위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아주 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작은 값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↓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비트 수가 작아지면 →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절약 ↑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속도 ↑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8CF8A-0AB0-8B66-6053-79CCE760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99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A51F91-E875-0EE3-2385-ACCBC44BA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031859"/>
              </p:ext>
            </p:extLst>
          </p:nvPr>
        </p:nvGraphicFramePr>
        <p:xfrm>
          <a:off x="393700" y="4371340"/>
          <a:ext cx="11099799" cy="2194560"/>
        </p:xfrm>
        <a:graphic>
          <a:graphicData uri="http://schemas.openxmlformats.org/drawingml/2006/table">
            <a:tbl>
              <a:tblPr/>
              <a:tblGrid>
                <a:gridCol w="1849967">
                  <a:extLst>
                    <a:ext uri="{9D8B030D-6E8A-4147-A177-3AD203B41FA5}">
                      <a16:colId xmlns:a16="http://schemas.microsoft.com/office/drawing/2014/main" val="1834719253"/>
                    </a:ext>
                  </a:extLst>
                </a:gridCol>
                <a:gridCol w="1380772">
                  <a:extLst>
                    <a:ext uri="{9D8B030D-6E8A-4147-A177-3AD203B41FA5}">
                      <a16:colId xmlns:a16="http://schemas.microsoft.com/office/drawing/2014/main" val="1163730617"/>
                    </a:ext>
                  </a:extLst>
                </a:gridCol>
                <a:gridCol w="951794">
                  <a:extLst>
                    <a:ext uri="{9D8B030D-6E8A-4147-A177-3AD203B41FA5}">
                      <a16:colId xmlns:a16="http://schemas.microsoft.com/office/drawing/2014/main" val="1274817216"/>
                    </a:ext>
                  </a:extLst>
                </a:gridCol>
                <a:gridCol w="1166283">
                  <a:extLst>
                    <a:ext uri="{9D8B030D-6E8A-4147-A177-3AD203B41FA5}">
                      <a16:colId xmlns:a16="http://schemas.microsoft.com/office/drawing/2014/main" val="15194313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820148669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1620142311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부호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유효숫자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920398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float32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871698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float16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반정밀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6079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bfloat16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지수 범위는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같지만 정밀도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432887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float8 e4m3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범위 작음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 조금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832926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float8 e5m2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범위 넓음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정밀도 더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09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209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13354</TotalTime>
  <Words>9798</Words>
  <Application>Microsoft Macintosh PowerPoint</Application>
  <PresentationFormat>와이드스크린</PresentationFormat>
  <Paragraphs>1485</Paragraphs>
  <Slides>118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4" baseType="lpstr">
      <vt:lpstr>-apple-system</vt:lpstr>
      <vt:lpstr>NanumGothic</vt:lpstr>
      <vt:lpstr>맑은 고딕</vt:lpstr>
      <vt:lpstr>NANUMGOTHIC EXTRABOLD</vt:lpstr>
      <vt:lpstr>Arial</vt:lpstr>
      <vt:lpstr>Office 테마</vt:lpstr>
      <vt:lpstr>Diving into GPUs - Fusing, Threading, and Mixing</vt:lpstr>
      <vt:lpstr>Overview</vt:lpstr>
      <vt:lpstr>PowerPoint 프레젠테이션</vt:lpstr>
      <vt:lpstr>1. A Primer on GPUs</vt:lpstr>
      <vt:lpstr>1. A Primer on GPUs</vt:lpstr>
      <vt:lpstr>1. A Primer on GPUs</vt:lpstr>
      <vt:lpstr>1. A Primer on GPUs</vt:lpstr>
      <vt:lpstr>1. A Primer on GPUs</vt:lpstr>
      <vt:lpstr>1. A Primer on GPUs</vt:lpstr>
      <vt:lpstr>1. A Primer on GPUs</vt:lpstr>
      <vt:lpstr>1. A Primer on GPUs</vt:lpstr>
      <vt:lpstr>1. A Primer on GPUs</vt:lpstr>
      <vt:lpstr>1. A Primer on GPUs</vt:lpstr>
      <vt:lpstr>1. A Primer on GPUs</vt:lpstr>
      <vt:lpstr>1. A Primer on GPUs</vt:lpstr>
      <vt:lpstr>PowerPoint 프레젠테이션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2. Improving Performance with Kernels</vt:lpstr>
      <vt:lpstr>PowerPoint 프레젠테이션</vt:lpstr>
      <vt:lpstr>3. Fused Kernel</vt:lpstr>
      <vt:lpstr>3. Fused Kernel</vt:lpstr>
      <vt:lpstr>3. Fused Kernel</vt:lpstr>
      <vt:lpstr>3. Fused Kernel</vt:lpstr>
      <vt:lpstr>3. Fused Kernel</vt:lpstr>
      <vt:lpstr>PowerPoint 프레젠테이션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4. Flash Attention</vt:lpstr>
      <vt:lpstr>PowerPoint 프레젠테이션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  <vt:lpstr>5. Mixed Precision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Seunghan Lee (이승한)</dc:creator>
  <cp:lastModifiedBy>Seunghan Lee (이승한)</cp:lastModifiedBy>
  <cp:revision>915</cp:revision>
  <dcterms:created xsi:type="dcterms:W3CDTF">2025-10-04T04:16:45Z</dcterms:created>
  <dcterms:modified xsi:type="dcterms:W3CDTF">2025-10-14T05:58:55Z</dcterms:modified>
</cp:coreProperties>
</file>